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916" r:id="rId5"/>
  </p:sldMasterIdLst>
  <p:notesMasterIdLst>
    <p:notesMasterId r:id="rId28"/>
  </p:notesMasterIdLst>
  <p:sldIdLst>
    <p:sldId id="2147473935" r:id="rId6"/>
    <p:sldId id="2147473961" r:id="rId7"/>
    <p:sldId id="2147473965" r:id="rId8"/>
    <p:sldId id="2147473926" r:id="rId9"/>
    <p:sldId id="2147473941" r:id="rId10"/>
    <p:sldId id="2147473805" r:id="rId11"/>
    <p:sldId id="2147473806" r:id="rId12"/>
    <p:sldId id="2147473967" r:id="rId13"/>
    <p:sldId id="2147473956" r:id="rId14"/>
    <p:sldId id="2147473801" r:id="rId15"/>
    <p:sldId id="2147473968" r:id="rId16"/>
    <p:sldId id="2147473969" r:id="rId17"/>
    <p:sldId id="2147473799" r:id="rId18"/>
    <p:sldId id="2147473908" r:id="rId19"/>
    <p:sldId id="2147473970" r:id="rId20"/>
    <p:sldId id="2147473972" r:id="rId21"/>
    <p:sldId id="2147473971" r:id="rId22"/>
    <p:sldId id="2147473973" r:id="rId23"/>
    <p:sldId id="2147473974" r:id="rId24"/>
    <p:sldId id="2147473975" r:id="rId25"/>
    <p:sldId id="4634" r:id="rId26"/>
    <p:sldId id="21474739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CD7303-2AF8-62E0-2B16-D49D5258AADE}" name="Amber Artrip" initials="AA" userId="S::amber.artrip@energycap.com::5cbb63b5-1ce7-417e-af6e-bcbcb04948e7" providerId="AD"/>
  <p188:author id="{4F956416-6834-2115-1616-FC259CC76B79}" name="Rachel Siko" initials="" userId="S::rachel.siko@energycap.com::8988b675-30a0-403e-93b2-18ac0fc2fda7" providerId="AD"/>
  <p188:author id="{D7B8A236-209E-17A6-9C97-549D76AD71AE}" name="Daniella Weston" initials="DW" userId="S::Daniella.Weston@energycap.com::ae6e33f6-b9e0-419f-9108-64ba16a54408" providerId="AD"/>
  <p188:author id="{720CC09D-8B71-D16B-7180-5229A4900B5A}" name="John Heinz" initials="JH" userId="S::john.heinz@energycap.com::f826d5ea-df61-4052-a994-2b373e5277a3" providerId="AD"/>
  <p188:author id="{793399AA-9C85-CA19-98C9-32B1BEB1D7EE}" name="Sarah Uranowski" initials="SU" userId="S::Sarah.Uranowski@energycap.com::46e674bd-a932-4304-b204-3163dc6c5008" providerId="AD"/>
  <p188:author id="{00E28BC5-6910-C15D-0DE0-7221E598D2FC}" name="Amber Artrip" initials="AA" userId="S::Amber.Artrip@energycap.com::5cbb63b5-1ce7-417e-af6e-bcbcb04948e7" providerId="AD"/>
  <p188:author id="{3165CBC6-07F6-EA1E-068E-18342F96AA04}" name="Lalit Agarwal" initials="LA" userId="S::Lalit.Agarwal@energycap.com::b66b89ce-9855-4e2e-9ae3-2172bed19d62" providerId="AD"/>
  <p188:author id="{6540BCE5-D042-ECD8-529A-340209F50685}" name="Daniella Weston" initials="DW" userId="S::daniella.weston@energycap.com::ae6e33f6-b9e0-419f-9108-64ba16a54408" providerId="AD"/>
  <p188:author id="{F61FE1FC-149F-8C86-F0B7-31105BB93E70}" name="Lalit Agarwal" initials="LA" userId="S::lalit.agarwal@energycap.com::b66b89ce-9855-4e2e-9ae3-2172bed19d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Siko" initials="RS" lastIdx="3" clrIdx="0">
    <p:extLst>
      <p:ext uri="{19B8F6BF-5375-455C-9EA6-DF929625EA0E}">
        <p15:presenceInfo xmlns:p15="http://schemas.microsoft.com/office/powerpoint/2012/main" userId="S::rachel.siko@energycap.com::8988b675-30a0-403e-93b2-18ac0fc2fd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280"/>
    <a:srgbClr val="4F92F7"/>
    <a:srgbClr val="162F3B"/>
    <a:srgbClr val="EABA8B"/>
    <a:srgbClr val="F4F6DA"/>
    <a:srgbClr val="51646D"/>
    <a:srgbClr val="A0AAAF"/>
    <a:srgbClr val="829096"/>
    <a:srgbClr val="84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7FDD7-DDC2-475A-AE43-9530D3B79870}" v="46" dt="2025-10-21T23:48:37.936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7"/>
    <p:restoredTop sz="90196" autoAdjust="0"/>
  </p:normalViewPr>
  <p:slideViewPr>
    <p:cSldViewPr snapToGrid="0">
      <p:cViewPr varScale="1">
        <p:scale>
          <a:sx n="74" d="100"/>
          <a:sy n="74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DC7C8-9C3E-2142-91FF-1FDE622843E1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5CF5F-E1E5-0848-A37A-7AF1E901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F2E64-9E6D-29E4-3C2A-A8BECAC32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901D4C-6039-0A89-42CE-87BF8A6DF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29BA5-F2B5-7B28-6BD9-1783ED06A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C44F7-9A59-8F4A-0600-E1ED9AC7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2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F70A-E16C-334F-A376-5BAEF87E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B0B21-E8AD-FC1F-6388-F8232DDC6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56F16-61F9-AB0C-3C1C-ADE89CFE5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9D590-D2A4-2124-909A-E846C1CAC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9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1729F-4CF1-BAB6-7255-8BEB8A70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4A861-F564-665C-88B9-050A9152E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3EBB5-9878-8B12-F14F-88CF72246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Warning: </a:t>
            </a:r>
            <a:r>
              <a:rPr lang="en-US" dirty="0"/>
              <a:t>If your challenges don’t sound expensive, urgent, or operationally painful—you won’t get funding.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295ED-F914-788C-9D40-4313C4233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555B-2EE0-2688-7905-4F403F97B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00977-C0D7-E047-59A7-7E248C40D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3F6FB-6388-969B-1108-E1CFDDC1E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EF17F-ADD6-EA0B-000C-554A4E45F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B8C1-215F-1D53-6360-C6C80766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DD1E8-5F87-9C92-D7CA-CE2619610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E8035-2588-B57B-A70D-D73EF0655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BBE95-DC20-A025-4312-E8260438C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8520-7C81-802E-5153-FAB23FBB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1D8C9-79A0-BBB1-FF58-7AF976827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88ADF-FA4B-F894-E4CB-43A9739D5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B3ED-B895-6C2D-FFF5-CB4CE0C13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5E8E4-95AE-3E84-24B7-59B09D2C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1EF13-2237-7846-9D3B-6C97B5BC1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254E6-19DD-9B8E-BC51-CEC88A6D3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F546-0338-5B05-1605-1F8C31A98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9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B3B32-ACB4-E731-7BB9-B8353E367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CB213-005A-8F7F-6AE5-3F48A534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8C6C2-27F4-3CBC-AFA2-EE58C4501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3A4C-ACFD-9FC5-717C-71A4E7C7E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89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70383-3D09-CC0C-CDA5-B8A25BDE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8A69C-370B-DEF4-2768-B68473896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1868F-FBA5-97DC-721F-7D1AA74A1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thing that’s critical to understand: what steps are involved at your organization for purchasing software.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key question: the threshold for buying, do you have an amount of money you can purchase up to without going through that RFP?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final question is time of budget – what is your budget cycle, your fiscal year, etc.?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5FA96-BA9E-251E-B466-5A3FAFF8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9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7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You need to become a salesperson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Try “selling without selling”: </a:t>
            </a:r>
            <a:r>
              <a:rPr lang="en-US" dirty="0"/>
              <a:t>if you're telling your school district why energy management software matters, you're not pitching feature</a:t>
            </a:r>
            <a:r>
              <a:rPr lang="en-US" b="0" dirty="0"/>
              <a:t>s, you’re translating outcomes into terms your stakeholders care about: budgets, student outcomes, board optics, and compliance.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3C1DC-7CBE-9D7B-2254-729D3394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D9A8E-9162-F85A-6871-A4AE5BC45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1B359-3353-FAB5-F8FE-68B2A8826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ED198-72B1-2754-83F7-827024278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8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9CB0-067A-E045-B812-33415B97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EF5E75-BC3C-DFF7-7E7B-FFC19378D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20421-9921-A1A9-E993-B8F302CA9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89951-296B-F13A-A440-77B93E058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95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5CF5F-E1E5-0848-A37A-7AF1E9018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7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this as a checklist when you’re looking at energy management software. Does the proposed solution meet your requirements and give you what you need?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5CF5F-E1E5-0848-A37A-7AF1E9018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ctr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554480"/>
            <a:ext cx="10941050" cy="92513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subtitle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B5DA-0652-1668-408F-0194149B3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546" y="1074509"/>
            <a:ext cx="9362243" cy="2354491"/>
          </a:xfrm>
          <a:prstGeom prst="rect">
            <a:avLst/>
          </a:prstGeom>
          <a:noFill/>
          <a:ln w="12700">
            <a:noFill/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548640" tIns="822960" rIns="548640" bIns="822960" anchor="ctr" anchorCtr="0">
            <a:spAutoFit/>
          </a:bodyPr>
          <a:lstStyle>
            <a:lvl1pPr algn="l">
              <a:defRPr sz="50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impact slide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441FD0-6047-078E-ECE5-81F9BE73850A}"/>
              </a:ext>
            </a:extLst>
          </p:cNvPr>
          <p:cNvGrpSpPr/>
          <p:nvPr userDrawn="1"/>
        </p:nvGrpSpPr>
        <p:grpSpPr>
          <a:xfrm>
            <a:off x="5208577" y="6581774"/>
            <a:ext cx="1774847" cy="99912"/>
            <a:chOff x="5092297" y="6581774"/>
            <a:chExt cx="1774847" cy="999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FE7900-4414-F667-F97F-4B6BBCD7C560}"/>
                </a:ext>
              </a:extLst>
            </p:cNvPr>
            <p:cNvSpPr txBox="1"/>
            <p:nvPr/>
          </p:nvSpPr>
          <p:spPr>
            <a:xfrm>
              <a:off x="5982398" y="6581774"/>
              <a:ext cx="884746" cy="9991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887FB-874B-901D-E896-329059E7DA8A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433BD704-07EE-E150-BA96-E93C4E629F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5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column (left alig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l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A8E32A-0E49-4D43-A0B2-1D513D71449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1554480"/>
            <a:ext cx="5187971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ts val="24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A05CDB-869C-7D46-8BC2-053022C8D5E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18947" y="1554480"/>
            <a:ext cx="5187971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ts val="24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10513A-1725-569F-76CE-3A549C6E7606}"/>
              </a:ext>
            </a:extLst>
          </p:cNvPr>
          <p:cNvGrpSpPr/>
          <p:nvPr userDrawn="1"/>
        </p:nvGrpSpPr>
        <p:grpSpPr>
          <a:xfrm>
            <a:off x="5208577" y="6581774"/>
            <a:ext cx="1774847" cy="99912"/>
            <a:chOff x="5092297" y="6581774"/>
            <a:chExt cx="1774847" cy="999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B5E079-1953-27F4-D72C-389D80B802A8}"/>
                </a:ext>
              </a:extLst>
            </p:cNvPr>
            <p:cNvSpPr txBox="1"/>
            <p:nvPr/>
          </p:nvSpPr>
          <p:spPr>
            <a:xfrm>
              <a:off x="5982398" y="6581774"/>
              <a:ext cx="884746" cy="9991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336CF7-3A23-49F0-2B72-F99400BD7B0B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562279DD-F6EB-B098-6DBA-70AC5449B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67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963B-8B5F-4661-9E59-5DB22A73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DDEF-413D-470F-BDF1-23DB8037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EBC3-646B-4A4A-BAD8-5E73CC96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79F4-A8EE-4547-BAD1-586F4762066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95AD9-7C2B-4469-AC72-79DC849A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2653C-6F44-4D57-AC83-E9200217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D252-7C84-42DF-884B-9D61C54A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3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B2060C-5CE2-7A43-9C78-6EE81A241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8" y="2185069"/>
            <a:ext cx="4975429" cy="248786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1554480" tIns="914400" rIns="914400" bIns="914400" anchor="b" anchorCtr="0">
            <a:spAutoFit/>
          </a:bodyPr>
          <a:lstStyle>
            <a:lvl1pPr>
              <a:lnSpc>
                <a:spcPts val="5000"/>
              </a:lnSpc>
              <a:defRPr sz="44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4AD350-D581-C24B-B696-66F084A52A8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59040" y="574431"/>
            <a:ext cx="5192882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22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copy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4C10B0-5870-F60A-B0E3-27C9A3E25E67}"/>
              </a:ext>
            </a:extLst>
          </p:cNvPr>
          <p:cNvGrpSpPr/>
          <p:nvPr userDrawn="1"/>
        </p:nvGrpSpPr>
        <p:grpSpPr>
          <a:xfrm>
            <a:off x="5208577" y="6581774"/>
            <a:ext cx="1774847" cy="99912"/>
            <a:chOff x="5092297" y="6581774"/>
            <a:chExt cx="1774847" cy="999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EB367A-DAC7-0FAD-7E67-E0FF705BD750}"/>
                </a:ext>
              </a:extLst>
            </p:cNvPr>
            <p:cNvSpPr txBox="1"/>
            <p:nvPr/>
          </p:nvSpPr>
          <p:spPr>
            <a:xfrm>
              <a:off x="5982398" y="6581774"/>
              <a:ext cx="884746" cy="9991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D9B954-B716-9745-9C6C-4AFEE03EC25E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A2E09822-4D1F-CB7C-935D-D3C986E82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96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- copyright">
    <p:bg>
      <p:bgPr>
        <a:gradFill>
          <a:gsLst>
            <a:gs pos="0">
              <a:schemeClr val="bg2"/>
            </a:gs>
            <a:gs pos="5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A5E30F-F57B-FD68-F108-939CD7F6589F}"/>
              </a:ext>
            </a:extLst>
          </p:cNvPr>
          <p:cNvSpPr/>
          <p:nvPr userDrawn="1"/>
        </p:nvSpPr>
        <p:spPr>
          <a:xfrm>
            <a:off x="4395938" y="4827090"/>
            <a:ext cx="3505513" cy="350551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15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D13D93-64DE-FB78-DBC2-C01EB275F665}"/>
              </a:ext>
            </a:extLst>
          </p:cNvPr>
          <p:cNvSpPr/>
          <p:nvPr userDrawn="1"/>
        </p:nvSpPr>
        <p:spPr>
          <a:xfrm>
            <a:off x="1669613" y="2752419"/>
            <a:ext cx="4680012" cy="4680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12E9E-EE6D-B61B-A26D-087D085ACC0B}"/>
              </a:ext>
            </a:extLst>
          </p:cNvPr>
          <p:cNvSpPr/>
          <p:nvPr userDrawn="1"/>
        </p:nvSpPr>
        <p:spPr>
          <a:xfrm>
            <a:off x="8895809" y="-1509258"/>
            <a:ext cx="3679139" cy="3679139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16000"/>
                </a:schemeClr>
              </a:gs>
              <a:gs pos="4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112EE8-FF9A-F980-0D66-F4AF9A1EB136}"/>
              </a:ext>
            </a:extLst>
          </p:cNvPr>
          <p:cNvSpPr/>
          <p:nvPr userDrawn="1"/>
        </p:nvSpPr>
        <p:spPr>
          <a:xfrm>
            <a:off x="10735379" y="0"/>
            <a:ext cx="2390986" cy="2390986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3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64A242-815A-2ED8-2902-D2573BA7024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5938" y="574431"/>
            <a:ext cx="7155984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A0E77-0CDC-DB61-0AEC-678693386AF4}"/>
              </a:ext>
            </a:extLst>
          </p:cNvPr>
          <p:cNvSpPr/>
          <p:nvPr userDrawn="1"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5234-16A2-E993-17E2-384DD6174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74" y="2758940"/>
            <a:ext cx="3184305" cy="1340110"/>
          </a:xfrm>
          <a:noFill/>
          <a:ln w="12700">
            <a:noFill/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0" tIns="365760" rIns="0" bIns="365760" anchor="ctr" anchorCtr="0">
            <a:spAutoFit/>
          </a:bodyPr>
          <a:lstStyle>
            <a:lvl1pPr algn="r">
              <a:lnSpc>
                <a:spcPts val="5000"/>
              </a:lnSpc>
              <a:defRPr sz="3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197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- copyright">
    <p:bg>
      <p:bgPr>
        <a:gradFill>
          <a:gsLst>
            <a:gs pos="0">
              <a:schemeClr val="bg2"/>
            </a:gs>
            <a:gs pos="5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499D6D3-32F7-7A11-A801-67822A39C4B2}"/>
              </a:ext>
            </a:extLst>
          </p:cNvPr>
          <p:cNvSpPr/>
          <p:nvPr userDrawn="1"/>
        </p:nvSpPr>
        <p:spPr>
          <a:xfrm>
            <a:off x="6217919" y="4827090"/>
            <a:ext cx="3505513" cy="350551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15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2584D4-150B-C7DD-3098-1610DCDFFED9}"/>
              </a:ext>
            </a:extLst>
          </p:cNvPr>
          <p:cNvSpPr/>
          <p:nvPr userDrawn="1"/>
        </p:nvSpPr>
        <p:spPr>
          <a:xfrm>
            <a:off x="3491594" y="2752419"/>
            <a:ext cx="4680012" cy="4680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25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AE870-5C31-CD4B-24BD-B7C6478DA4C9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5234-16A2-E993-17E2-384DD6174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8" y="2386437"/>
            <a:ext cx="4975429" cy="2085123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274320" tIns="731520" rIns="548640" bIns="731520" anchor="ctr" anchorCtr="0">
            <a:spAutoFit/>
          </a:bodyPr>
          <a:lstStyle>
            <a:lvl1pPr algn="r">
              <a:lnSpc>
                <a:spcPts val="5000"/>
              </a:lnSpc>
              <a:defRPr sz="3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64A242-815A-2ED8-2902-D2573BA7024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59040" y="574431"/>
            <a:ext cx="5192882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7A42A3-B1BF-F678-5EE8-482439A6F229}"/>
              </a:ext>
            </a:extLst>
          </p:cNvPr>
          <p:cNvSpPr/>
          <p:nvPr userDrawn="1"/>
        </p:nvSpPr>
        <p:spPr>
          <a:xfrm>
            <a:off x="8895809" y="-1509258"/>
            <a:ext cx="3679139" cy="3679139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16000"/>
                </a:schemeClr>
              </a:gs>
              <a:gs pos="4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F51272-CCB8-A790-FE1F-68F963DD1CCF}"/>
              </a:ext>
            </a:extLst>
          </p:cNvPr>
          <p:cNvSpPr/>
          <p:nvPr userDrawn="1"/>
        </p:nvSpPr>
        <p:spPr>
          <a:xfrm>
            <a:off x="10735379" y="0"/>
            <a:ext cx="2390986" cy="2390986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13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- copyright">
    <p:bg>
      <p:bgPr>
        <a:gradFill>
          <a:gsLst>
            <a:gs pos="0">
              <a:schemeClr val="bg2"/>
            </a:gs>
            <a:gs pos="9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A5E30F-F57B-FD68-F108-939CD7F6589F}"/>
              </a:ext>
            </a:extLst>
          </p:cNvPr>
          <p:cNvSpPr/>
          <p:nvPr userDrawn="1"/>
        </p:nvSpPr>
        <p:spPr>
          <a:xfrm>
            <a:off x="1602848" y="4743450"/>
            <a:ext cx="3505513" cy="350551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alpha val="15000"/>
                </a:schemeClr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D13D93-64DE-FB78-DBC2-C01EB275F665}"/>
              </a:ext>
            </a:extLst>
          </p:cNvPr>
          <p:cNvSpPr/>
          <p:nvPr userDrawn="1"/>
        </p:nvSpPr>
        <p:spPr>
          <a:xfrm>
            <a:off x="-1324407" y="2586112"/>
            <a:ext cx="4680012" cy="4680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12E9E-EE6D-B61B-A26D-087D085ACC0B}"/>
              </a:ext>
            </a:extLst>
          </p:cNvPr>
          <p:cNvSpPr/>
          <p:nvPr userDrawn="1"/>
        </p:nvSpPr>
        <p:spPr>
          <a:xfrm>
            <a:off x="1923041" y="-1627639"/>
            <a:ext cx="3679139" cy="3679139"/>
          </a:xfrm>
          <a:prstGeom prst="ellipse">
            <a:avLst/>
          </a:prstGeom>
          <a:gradFill flip="none" rotWithShape="1">
            <a:gsLst>
              <a:gs pos="0">
                <a:schemeClr val="accent6">
                  <a:alpha val="16000"/>
                </a:schemeClr>
              </a:gs>
              <a:gs pos="4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112EE8-FF9A-F980-0D66-F4AF9A1EB136}"/>
              </a:ext>
            </a:extLst>
          </p:cNvPr>
          <p:cNvSpPr/>
          <p:nvPr userDrawn="1"/>
        </p:nvSpPr>
        <p:spPr>
          <a:xfrm>
            <a:off x="4644820" y="-216343"/>
            <a:ext cx="2390986" cy="2390986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20000"/>
                </a:schemeClr>
              </a:gs>
              <a:gs pos="61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AE870-5C31-CD4B-24BD-B7C6478DA4C9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8F5355-7FE3-15D1-F7F5-FCEB2F3BB4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59040" y="574431"/>
            <a:ext cx="5192882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5568AE-88B1-36BC-3AF6-B58B62B8B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78" y="2386437"/>
            <a:ext cx="4975429" cy="2085123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274320" tIns="731520" rIns="548640" bIns="731520" anchor="ctr" anchorCtr="0">
            <a:spAutoFit/>
          </a:bodyPr>
          <a:lstStyle>
            <a:lvl1pPr algn="r">
              <a:lnSpc>
                <a:spcPts val="5000"/>
              </a:lnSpc>
              <a:defRPr sz="38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0545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15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ubtitle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ctr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212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BC9DCE-1455-3C49-BD7F-F9A036951A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l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8803-FEDD-7D42-AC36-44A71D4C5E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087" y="1554163"/>
            <a:ext cx="5456238" cy="48736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photo icon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2E4569-3AE9-B043-8BA2-B1B337BD8C0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63595" y="1554480"/>
            <a:ext cx="5342319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5720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BE3B6D-008E-F286-51A5-A49E644B2D18}"/>
              </a:ext>
            </a:extLst>
          </p:cNvPr>
          <p:cNvGrpSpPr/>
          <p:nvPr userDrawn="1"/>
        </p:nvGrpSpPr>
        <p:grpSpPr>
          <a:xfrm>
            <a:off x="5194472" y="6578598"/>
            <a:ext cx="1803057" cy="103087"/>
            <a:chOff x="5092297" y="6578598"/>
            <a:chExt cx="1803057" cy="1030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B8A5A9-1F35-728E-DCE0-46A2DAEB0933}"/>
                </a:ext>
              </a:extLst>
            </p:cNvPr>
            <p:cNvSpPr txBox="1"/>
            <p:nvPr/>
          </p:nvSpPr>
          <p:spPr>
            <a:xfrm>
              <a:off x="5982398" y="6578598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©️ 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11F069-27DC-3E41-E363-4A829E82BD41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D0CD7BFF-4981-85A5-8980-ED0CBB38B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13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- on top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DB0344-8707-FAD3-EF08-59BB06A12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99" y="472212"/>
            <a:ext cx="9836150" cy="4397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800" b="1" i="0"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0D7AAE-7D35-B299-6FC7-ADDC15E80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724" y="1074463"/>
            <a:ext cx="9667875" cy="463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591029-AB28-CB9F-9776-8E5CEB719854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E2C6EE-D033-0FFB-4FD1-8BCB46FF0359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944030-89DD-3877-A79E-32FC7E8EC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5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- on bottom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3CBF2B3-6481-74EA-139B-C626569B5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74" y="486953"/>
            <a:ext cx="10880350" cy="4586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134F076-8E6F-B856-495D-7B52EDF98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925761"/>
            <a:ext cx="10880350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30E8BD-422C-608C-4745-CA2D9C15ADFA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0A3E15-A5E7-317C-C0FD-A2D768F1D854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727C15-0882-F5C2-FF27-D3476BFDB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441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bg>
      <p:bgPr>
        <a:gradFill flip="none" rotWithShape="1">
          <a:gsLst>
            <a:gs pos="0">
              <a:schemeClr val="bg2"/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DDB2AA-7A21-E643-4B13-FE19331FF720}"/>
              </a:ext>
            </a:extLst>
          </p:cNvPr>
          <p:cNvSpPr/>
          <p:nvPr userDrawn="1"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4AD350-D581-C24B-B696-66F084A52A8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4226" y="574431"/>
            <a:ext cx="7137696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 err="1"/>
              <a:t>Asdkahdkashdkajshdkjahd</a:t>
            </a:r>
            <a:endParaRPr lang="en-US"/>
          </a:p>
          <a:p>
            <a:pPr lvl="0"/>
            <a:r>
              <a:rPr lang="en-US" err="1"/>
              <a:t>aslkdhakdhkajshdkajhd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A8F432-2CA2-3957-213C-6642D4E0EDE6}"/>
              </a:ext>
            </a:extLst>
          </p:cNvPr>
          <p:cNvGrpSpPr/>
          <p:nvPr userDrawn="1"/>
        </p:nvGrpSpPr>
        <p:grpSpPr>
          <a:xfrm>
            <a:off x="5215858" y="6581773"/>
            <a:ext cx="1760284" cy="126420"/>
            <a:chOff x="5092297" y="6581773"/>
            <a:chExt cx="1760284" cy="1264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3519D3-82A7-2A81-34E2-219E7458A9B5}"/>
                </a:ext>
              </a:extLst>
            </p:cNvPr>
            <p:cNvSpPr txBox="1"/>
            <p:nvPr/>
          </p:nvSpPr>
          <p:spPr>
            <a:xfrm>
              <a:off x="5982398" y="6581773"/>
              <a:ext cx="870183" cy="1264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8F74D-1FA2-CE76-CBDC-5323553F7E38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BBD9306E-99A8-58DC-BC90-F09192489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C314B49-4661-76E9-5B31-3A44F213E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75" y="2498496"/>
            <a:ext cx="3184305" cy="1379865"/>
          </a:xfrm>
          <a:noFill/>
          <a:ln w="12700">
            <a:noFill/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0" tIns="365760" rIns="0" bIns="365760" anchor="ctr" anchorCtr="0">
            <a:spAutoFit/>
          </a:bodyPr>
          <a:lstStyle>
            <a:lvl1pPr algn="r">
              <a:lnSpc>
                <a:spcPts val="5000"/>
              </a:lnSpc>
              <a:defRPr sz="36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4406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no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22F0-F704-D74C-A307-EC6FA0C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67" y="3471042"/>
            <a:ext cx="6934555" cy="2893100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365760" tIns="548640" rIns="548640" bIns="731520" anchor="b" anchorCtr="0">
            <a:spAutoFit/>
          </a:bodyPr>
          <a:lstStyle>
            <a:lvl1pPr>
              <a:lnSpc>
                <a:spcPct val="100000"/>
              </a:lnSpc>
              <a:defRPr sz="52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8" name="Picture 7" descr="A blue letter g on a black background&#10;&#10;Description automatically generated">
            <a:extLst>
              <a:ext uri="{FF2B5EF4-FFF2-40B4-BE49-F238E27FC236}">
                <a16:creationId xmlns:a16="http://schemas.microsoft.com/office/drawing/2014/main" id="{9FDE31E2-EEFA-5E49-AE42-61D340704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491" y="585172"/>
            <a:ext cx="2891805" cy="3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1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ctr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554480"/>
            <a:ext cx="10941050" cy="92513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7A4B9-3F12-201E-7B4D-9246D96A2B52}"/>
              </a:ext>
            </a:extLst>
          </p:cNvPr>
          <p:cNvGrpSpPr/>
          <p:nvPr userDrawn="1"/>
        </p:nvGrpSpPr>
        <p:grpSpPr>
          <a:xfrm>
            <a:off x="5194472" y="6578598"/>
            <a:ext cx="1803057" cy="103087"/>
            <a:chOff x="5092297" y="6578598"/>
            <a:chExt cx="1803057" cy="103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869FEF-548E-B92D-4F48-FCB3D4382078}"/>
                </a:ext>
              </a:extLst>
            </p:cNvPr>
            <p:cNvSpPr txBox="1"/>
            <p:nvPr/>
          </p:nvSpPr>
          <p:spPr>
            <a:xfrm>
              <a:off x="5982398" y="6578598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©️ EnergyCAP,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C0717F-1E13-83C2-F52D-EB8C35889FED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ABECC42C-6F85-E9E1-B464-AC1F745BE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535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4497C3-17BF-254A-B2D4-67A23362E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879" y="2251755"/>
            <a:ext cx="9362243" cy="235449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square" lIns="548640" tIns="822960" rIns="548640" bIns="822960" anchor="ctr" anchorCtr="0">
            <a:spAutoFit/>
          </a:bodyPr>
          <a:lstStyle>
            <a:lvl1pPr algn="ctr">
              <a:defRPr sz="5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impact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B6825F-0F59-4AF4-28A1-530DCCABBF10}"/>
              </a:ext>
            </a:extLst>
          </p:cNvPr>
          <p:cNvGrpSpPr/>
          <p:nvPr userDrawn="1"/>
        </p:nvGrpSpPr>
        <p:grpSpPr>
          <a:xfrm>
            <a:off x="5347286" y="6570942"/>
            <a:ext cx="1773231" cy="125999"/>
            <a:chOff x="5347286" y="6570942"/>
            <a:chExt cx="1773231" cy="1259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A038F-348F-DDB1-83E5-2F42E5C0A143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bg1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19EFF-99A9-179F-D544-F876F9795E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47286" y="6584359"/>
              <a:ext cx="685800" cy="8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035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99920A-52A5-0057-A9F4-347256B39DF9}"/>
              </a:ext>
            </a:extLst>
          </p:cNvPr>
          <p:cNvGrpSpPr/>
          <p:nvPr userDrawn="1"/>
        </p:nvGrpSpPr>
        <p:grpSpPr>
          <a:xfrm>
            <a:off x="5194472" y="6578598"/>
            <a:ext cx="1803057" cy="103087"/>
            <a:chOff x="5092297" y="6578598"/>
            <a:chExt cx="1803057" cy="103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A55654-ADA0-F382-CFB0-9F4AC66E6955}"/>
                </a:ext>
              </a:extLst>
            </p:cNvPr>
            <p:cNvSpPr txBox="1"/>
            <p:nvPr/>
          </p:nvSpPr>
          <p:spPr>
            <a:xfrm>
              <a:off x="5982398" y="6578598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©️ EnergyCAP,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CC5633-791C-D0C7-1376-4B04A70F61A1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DE69B7A8-3F52-3593-6F3D-6A80B7CA9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242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hite -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937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ntent (left align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l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8F09F9-3D38-D319-4712-754936E12B04}"/>
              </a:ext>
            </a:extLst>
          </p:cNvPr>
          <p:cNvGrpSpPr/>
          <p:nvPr userDrawn="1"/>
        </p:nvGrpSpPr>
        <p:grpSpPr>
          <a:xfrm>
            <a:off x="5194472" y="6578598"/>
            <a:ext cx="1803057" cy="103087"/>
            <a:chOff x="5092297" y="6578598"/>
            <a:chExt cx="1803057" cy="1030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BB4132-4A15-6742-96BF-F8B316EC26CA}"/>
                </a:ext>
              </a:extLst>
            </p:cNvPr>
            <p:cNvSpPr txBox="1"/>
            <p:nvPr/>
          </p:nvSpPr>
          <p:spPr>
            <a:xfrm>
              <a:off x="5982398" y="6578598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©️ EnergyCAP, LLC</a:t>
              </a:r>
              <a:endParaRPr lang="en-US" sz="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665F46-B5DE-F528-E9AE-4F160429F88F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340AFF1F-CFE6-316F-CD82-3C766E7D5C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DEFFF0D-0FE8-2AEB-78E3-910B15883C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1554480"/>
            <a:ext cx="10939467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686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258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2915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7487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8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ntent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ctr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A8E32A-0E49-4D43-A0B2-1D513D71449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1554480"/>
            <a:ext cx="10939467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5720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64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ntent and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4E009230-4D66-1555-B584-B2C394FCD7D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BC9DCE-1455-3C49-BD7F-F9A036951A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l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F55D61-9FC0-944B-8960-4805FCC23E5A}"/>
              </a:ext>
            </a:extLst>
          </p:cNvPr>
          <p:cNvGrpSpPr/>
          <p:nvPr userDrawn="1"/>
        </p:nvGrpSpPr>
        <p:grpSpPr>
          <a:xfrm>
            <a:off x="5096530" y="6576389"/>
            <a:ext cx="1727221" cy="107431"/>
            <a:chOff x="7832512" y="6576389"/>
            <a:chExt cx="1727221" cy="1074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0CEE80-CAEA-AA41-9FB3-32F8DDAF4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2512" y="6597989"/>
              <a:ext cx="731520" cy="8583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C34F31-04B7-5940-A870-ECA27B27AE56}"/>
                </a:ext>
              </a:extLst>
            </p:cNvPr>
            <p:cNvSpPr txBox="1"/>
            <p:nvPr/>
          </p:nvSpPr>
          <p:spPr>
            <a:xfrm>
              <a:off x="8650350" y="6576389"/>
              <a:ext cx="909383" cy="9880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©EnergyCAP, LLC</a:t>
              </a:r>
              <a:endParaRPr lang="en-US" sz="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A47B7AB-CF37-FB49-AC00-FF89698E8C84}"/>
                </a:ext>
              </a:extLst>
            </p:cNvPr>
            <p:cNvSpPr/>
            <p:nvPr/>
          </p:nvSpPr>
          <p:spPr>
            <a:xfrm>
              <a:off x="8632062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8803-FEDD-7D42-AC36-44A71D4C5E5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6087" y="1554163"/>
            <a:ext cx="5456238" cy="48736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photo icon to insert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2E4569-3AE9-B043-8BA2-B1B337BD8C0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0080" y="1554480"/>
            <a:ext cx="5342319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57200" indent="0">
              <a:lnSpc>
                <a:spcPts val="2400"/>
              </a:lnSpc>
              <a:spcBef>
                <a:spcPts val="200"/>
              </a:spcBef>
              <a:spcAft>
                <a:spcPts val="10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14400" indent="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71600" indent="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200"/>
              </a:spcBef>
              <a:spcAft>
                <a:spcPts val="10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072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ckground">
    <p:bg>
      <p:bgPr>
        <a:gradFill>
          <a:gsLst>
            <a:gs pos="0">
              <a:schemeClr val="bg2"/>
            </a:gs>
            <a:gs pos="6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92809-7F16-D344-97D1-1062ADBC5FDF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7838-FF81-8F49-604B-37F305135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3368" y="6589293"/>
            <a:ext cx="731520" cy="920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3BF44E-0C2A-812B-FECD-C1A26E8D9873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1A37CC-B42C-9D0F-F2C4-F1100EA79146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bg1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804D2B-80DD-A9A7-8B6E-A96917828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72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- on top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DB0344-8707-FAD3-EF08-59BB06A12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99" y="472212"/>
            <a:ext cx="9836150" cy="4397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800" b="1" i="0"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50D7AAE-7D35-B299-6FC7-ADDC15E80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724" y="1074463"/>
            <a:ext cx="9667875" cy="463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591029-AB28-CB9F-9776-8E5CEB719854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E2C6EE-D033-0FFB-4FD1-8BCB46FF0359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944030-89DD-3877-A79E-32FC7E8EC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19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ext - on bottom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3CBF2B3-6481-74EA-139B-C626569B5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74" y="486953"/>
            <a:ext cx="10880350" cy="4586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134F076-8E6F-B856-495D-7B52EDF98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925761"/>
            <a:ext cx="10880350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30E8BD-422C-608C-4745-CA2D9C15ADFA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0A3E15-A5E7-317C-C0FD-A2D768F1D854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727C15-0882-F5C2-FF27-D3476BFDB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421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text - on top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2A0A2-FF9C-0CC2-0F9C-B8D9CF61C102}"/>
              </a:ext>
            </a:extLst>
          </p:cNvPr>
          <p:cNvGrpSpPr/>
          <p:nvPr userDrawn="1"/>
        </p:nvGrpSpPr>
        <p:grpSpPr>
          <a:xfrm>
            <a:off x="5259091" y="6588684"/>
            <a:ext cx="1767013" cy="103087"/>
            <a:chOff x="7640341" y="6257733"/>
            <a:chExt cx="1767013" cy="1030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48DE19-31E7-1900-E433-7B3187FED65E}"/>
                </a:ext>
              </a:extLst>
            </p:cNvPr>
            <p:cNvSpPr txBox="1"/>
            <p:nvPr userDrawn="1"/>
          </p:nvSpPr>
          <p:spPr>
            <a:xfrm>
              <a:off x="8494398" y="6257733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©️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489A95-4B08-F768-7C62-38751F8C8707}"/>
                </a:ext>
              </a:extLst>
            </p:cNvPr>
            <p:cNvSpPr/>
            <p:nvPr userDrawn="1"/>
          </p:nvSpPr>
          <p:spPr>
            <a:xfrm>
              <a:off x="8411323" y="6294104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D13F73-3D3D-8D5D-D1DC-44C0044E77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40341" y="6260908"/>
              <a:ext cx="688543" cy="8229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9E2D8B-6E53-B998-4A9A-C4AC310E0430}"/>
              </a:ext>
            </a:extLst>
          </p:cNvPr>
          <p:cNvSpPr/>
          <p:nvPr userDrawn="1"/>
        </p:nvSpPr>
        <p:spPr>
          <a:xfrm>
            <a:off x="0" y="3027019"/>
            <a:ext cx="12192000" cy="3830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AF7BA3-E6E1-EC0A-2EFE-3740F50BCB93}"/>
              </a:ext>
            </a:extLst>
          </p:cNvPr>
          <p:cNvGrpSpPr/>
          <p:nvPr userDrawn="1"/>
        </p:nvGrpSpPr>
        <p:grpSpPr>
          <a:xfrm>
            <a:off x="5203835" y="6592824"/>
            <a:ext cx="1784330" cy="114948"/>
            <a:chOff x="5092297" y="6592824"/>
            <a:chExt cx="1784330" cy="114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8D85B5-044A-A888-B528-4B8AE5B08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600574"/>
              <a:ext cx="765048" cy="914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CEDE9C-47CF-662C-CB89-F7146A69F36B}"/>
                </a:ext>
              </a:extLst>
            </p:cNvPr>
            <p:cNvSpPr txBox="1"/>
            <p:nvPr userDrawn="1"/>
          </p:nvSpPr>
          <p:spPr>
            <a:xfrm>
              <a:off x="5982398" y="6592824"/>
              <a:ext cx="894229" cy="1149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© EnergyCAP, LLC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5E466-A4FF-026C-6901-EB1E362F7E16}"/>
                </a:ext>
              </a:extLst>
            </p:cNvPr>
            <p:cNvSpPr/>
            <p:nvPr userDrawn="1"/>
          </p:nvSpPr>
          <p:spPr>
            <a:xfrm>
              <a:off x="5912023" y="6625791"/>
              <a:ext cx="18288" cy="1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DFD57A-3A35-B847-09F0-11A83F4925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99" y="472212"/>
            <a:ext cx="9836150" cy="4397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800" b="1" i="0"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5722E18-E17A-E333-54CD-6BEB1A478F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724" y="1074463"/>
            <a:ext cx="9667875" cy="463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67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text - on bottom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743166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82A0A2-FF9C-0CC2-0F9C-B8D9CF61C102}"/>
              </a:ext>
            </a:extLst>
          </p:cNvPr>
          <p:cNvGrpSpPr/>
          <p:nvPr userDrawn="1"/>
        </p:nvGrpSpPr>
        <p:grpSpPr>
          <a:xfrm>
            <a:off x="5259091" y="6588684"/>
            <a:ext cx="1767013" cy="103087"/>
            <a:chOff x="7640341" y="6257733"/>
            <a:chExt cx="1767013" cy="10308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48DE19-31E7-1900-E433-7B3187FED65E}"/>
                </a:ext>
              </a:extLst>
            </p:cNvPr>
            <p:cNvSpPr txBox="1"/>
            <p:nvPr userDrawn="1"/>
          </p:nvSpPr>
          <p:spPr>
            <a:xfrm>
              <a:off x="8494398" y="6257733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©️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C489A95-4B08-F768-7C62-38751F8C8707}"/>
                </a:ext>
              </a:extLst>
            </p:cNvPr>
            <p:cNvSpPr/>
            <p:nvPr userDrawn="1"/>
          </p:nvSpPr>
          <p:spPr>
            <a:xfrm>
              <a:off x="8411323" y="6294104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D13F73-3D3D-8D5D-D1DC-44C0044E77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40341" y="6260908"/>
              <a:ext cx="688543" cy="8229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9E2D8B-6E53-B998-4A9A-C4AC310E0430}"/>
              </a:ext>
            </a:extLst>
          </p:cNvPr>
          <p:cNvSpPr/>
          <p:nvPr userDrawn="1"/>
        </p:nvSpPr>
        <p:spPr>
          <a:xfrm>
            <a:off x="0" y="3027019"/>
            <a:ext cx="12192000" cy="3830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AF7BA3-E6E1-EC0A-2EFE-3740F50BCB93}"/>
              </a:ext>
            </a:extLst>
          </p:cNvPr>
          <p:cNvGrpSpPr/>
          <p:nvPr userDrawn="1"/>
        </p:nvGrpSpPr>
        <p:grpSpPr>
          <a:xfrm>
            <a:off x="5203835" y="6592824"/>
            <a:ext cx="1784330" cy="114948"/>
            <a:chOff x="5092297" y="6592824"/>
            <a:chExt cx="1784330" cy="114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8D85B5-044A-A888-B528-4B8AE5B08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600574"/>
              <a:ext cx="765048" cy="914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CEDE9C-47CF-662C-CB89-F7146A69F36B}"/>
                </a:ext>
              </a:extLst>
            </p:cNvPr>
            <p:cNvSpPr txBox="1"/>
            <p:nvPr userDrawn="1"/>
          </p:nvSpPr>
          <p:spPr>
            <a:xfrm>
              <a:off x="5982398" y="6592824"/>
              <a:ext cx="894229" cy="1149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© EnergyCAP, LLC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F5E466-A4FF-026C-6901-EB1E362F7E16}"/>
                </a:ext>
              </a:extLst>
            </p:cNvPr>
            <p:cNvSpPr/>
            <p:nvPr userDrawn="1"/>
          </p:nvSpPr>
          <p:spPr>
            <a:xfrm>
              <a:off x="5912023" y="6625791"/>
              <a:ext cx="18288" cy="18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CB49677-D832-6364-32D3-7CE58E54A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74" y="486953"/>
            <a:ext cx="10880350" cy="4586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1516022-7E53-A4AB-A774-FB40471F37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925761"/>
            <a:ext cx="10880350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923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- one line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224551"/>
            <a:ext cx="10941050" cy="9251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627693C-858D-931F-6109-B4BB90667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456113"/>
            <a:ext cx="10880350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B5DF71-D744-67D1-EAEC-517CB73E3DAE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9F775A-B74C-51B0-D7D5-58853BC91196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2C1688-BEEE-8603-0125-B9DA56B6C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306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- copyright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FD1B88-3D3B-8590-A2AC-638361D3198E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674047-2637-DE5E-0E5B-1C875CA1E2F6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971797-44C7-D5DB-24A2-E025E402C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469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- icon space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8ADCAF-E5DE-774E-82EE-D4D306F022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80" y="2321896"/>
            <a:ext cx="3503657" cy="4049151"/>
          </a:xfrm>
          <a:prstGeom prst="rect">
            <a:avLst/>
          </a:prstGeom>
          <a:solidFill>
            <a:schemeClr val="bg1"/>
          </a:solidFill>
          <a:ln w="12700">
            <a:solidFill>
              <a:srgbClr val="162F3B"/>
            </a:solidFill>
          </a:ln>
        </p:spPr>
        <p:txBody>
          <a:bodyPr lIns="274320" tIns="64008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36576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73152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3AE6EB-64F4-4942-74A8-23F2629BF2E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02168" y="2321896"/>
            <a:ext cx="3503657" cy="4049151"/>
          </a:xfrm>
          <a:prstGeom prst="rect">
            <a:avLst/>
          </a:prstGeom>
          <a:solidFill>
            <a:schemeClr val="bg1"/>
          </a:solidFill>
          <a:ln w="12700">
            <a:solidFill>
              <a:srgbClr val="162F3B"/>
            </a:solidFill>
          </a:ln>
        </p:spPr>
        <p:txBody>
          <a:bodyPr lIns="274320" tIns="64008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73152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D109-E07E-41CC-78C5-09D87FE1E8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23080" y="2321896"/>
            <a:ext cx="3503657" cy="4049151"/>
          </a:xfrm>
          <a:prstGeom prst="rect">
            <a:avLst/>
          </a:prstGeom>
          <a:solidFill>
            <a:schemeClr val="bg1"/>
          </a:solidFill>
          <a:ln w="12700">
            <a:solidFill>
              <a:srgbClr val="162F3B"/>
            </a:solidFill>
          </a:ln>
        </p:spPr>
        <p:txBody>
          <a:bodyPr lIns="274320" tIns="640080" rIns="2743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36576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73152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3BAB9BA-15A0-03EC-FA88-626000031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74" y="486953"/>
            <a:ext cx="10880350" cy="4586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E2C8D70-DF1F-AEAD-4FE6-E1E1957B9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925761"/>
            <a:ext cx="10880350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C218D2-354E-7A83-B672-52DB27C4249B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195A4E-752B-741E-D5AE-81B513972387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954B49-0AC9-4857-4F0D-629FC222E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765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0F3B3-FA8B-BDDA-9AE6-CD2A7AF73D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5000">
                <a:schemeClr val="bg1"/>
              </a:gs>
              <a:gs pos="0">
                <a:schemeClr val="accent1">
                  <a:lumMod val="30000"/>
                  <a:lumOff val="70000"/>
                  <a:alpha val="6123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DDB2AA-7A21-E643-4B13-FE19331FF720}"/>
              </a:ext>
            </a:extLst>
          </p:cNvPr>
          <p:cNvSpPr/>
          <p:nvPr userDrawn="1"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4AD350-D581-C24B-B696-66F084A52A8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4226" y="574431"/>
            <a:ext cx="7137696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 err="1"/>
              <a:t>Asdkahdkashdkajshdkjahd</a:t>
            </a:r>
            <a:endParaRPr lang="en-US"/>
          </a:p>
          <a:p>
            <a:pPr lvl="0"/>
            <a:r>
              <a:rPr lang="en-US" err="1"/>
              <a:t>aslkdhakdhkajshdkajhd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C314B49-4661-76E9-5B31-3A44F213E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75" y="2572875"/>
            <a:ext cx="3184305" cy="1231106"/>
          </a:xfrm>
          <a:noFill/>
          <a:ln w="12700">
            <a:noFill/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0" tIns="365760" rIns="0" bIns="365760" anchor="ctr" anchorCtr="0">
            <a:spAutoFit/>
          </a:bodyPr>
          <a:lstStyle>
            <a:lvl1pPr algn="r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AE0D33-C199-7CB8-84FB-23353906DA83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18F3D9-EEB7-D0C1-57DD-4ABD378B25E6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DF4221-A6E8-6B09-8F94-F83F78577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43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4497C3-17BF-254A-B2D4-67A23362E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879" y="1905508"/>
            <a:ext cx="9362243" cy="2354491"/>
          </a:xfrm>
          <a:prstGeom prst="rect">
            <a:avLst/>
          </a:prstGeo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548640" tIns="822960" rIns="548640" bIns="822960" anchor="ctr" anchorCtr="0">
            <a:spAutoFit/>
          </a:bodyPr>
          <a:lstStyle>
            <a:lvl1pPr algn="ctr">
              <a:defRPr sz="50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impact slide</a:t>
            </a:r>
          </a:p>
        </p:txBody>
      </p:sp>
    </p:spTree>
    <p:extLst>
      <p:ext uri="{BB962C8B-B14F-4D97-AF65-F5344CB8AC3E}">
        <p14:creationId xmlns:p14="http://schemas.microsoft.com/office/powerpoint/2010/main" val="2139316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94968C-E149-674E-A236-F453EC0AFCD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2414588"/>
            <a:ext cx="7024485" cy="39604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942E2-1D8A-2790-6977-E8F29FFDCDA1}"/>
              </a:ext>
            </a:extLst>
          </p:cNvPr>
          <p:cNvSpPr/>
          <p:nvPr userDrawn="1"/>
        </p:nvSpPr>
        <p:spPr>
          <a:xfrm>
            <a:off x="8216348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D5F55B2-F2CA-4970-2296-9A2E8517D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99" y="472212"/>
            <a:ext cx="7449746" cy="4397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800" b="1" i="0"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116CDB2-8F27-F321-5780-7E2CAB0D00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724" y="1074463"/>
            <a:ext cx="7461621" cy="463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8D2EA9-DFCB-ABD9-893A-9831475E0E0A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74D226-E06E-B266-F2B7-BF5B70BB3DFB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CE66F1-F048-CDD8-8236-97E680FF8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51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94968C-E149-674E-A236-F453EC0AFCD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2338388"/>
            <a:ext cx="7024485" cy="39604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942E2-1D8A-2790-6977-E8F29FFDCDA1}"/>
              </a:ext>
            </a:extLst>
          </p:cNvPr>
          <p:cNvSpPr/>
          <p:nvPr userDrawn="1"/>
        </p:nvSpPr>
        <p:spPr>
          <a:xfrm>
            <a:off x="8216348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F33E41A-337C-7597-39E3-5EF1179EB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474" y="486953"/>
            <a:ext cx="7261225" cy="45868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A584D4C-852E-77D4-B8A0-AC51DF99B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6" y="925761"/>
            <a:ext cx="7261224" cy="458686"/>
          </a:xfrm>
        </p:spPr>
        <p:txBody>
          <a:bodyPr>
            <a:noAutofit/>
          </a:bodyPr>
          <a:lstStyle>
            <a:lvl1pPr marL="0" indent="0">
              <a:lnSpc>
                <a:spcPts val="4200"/>
              </a:lnSpc>
              <a:buNone/>
              <a:defRPr sz="3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CB12DD-F3A9-498B-8CDA-9919578A921E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4CCA63-C143-6EA5-E3E2-9242C03B4CC4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3615356-8EE1-1391-CA2F-7E88AE715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122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94968C-E149-674E-A236-F453EC0AFCD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1524236"/>
            <a:ext cx="7234679" cy="26007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None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73152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942E2-1D8A-2790-6977-E8F29FFDCDA1}"/>
              </a:ext>
            </a:extLst>
          </p:cNvPr>
          <p:cNvSpPr/>
          <p:nvPr userDrawn="1"/>
        </p:nvSpPr>
        <p:spPr>
          <a:xfrm>
            <a:off x="8216348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1479C-B108-D596-3771-7AE9402981B5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381D15-183C-60F1-7C07-AD64444FCC32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BE7EE3-1B7C-3D38-A15F-3020814A9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59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94968C-E149-674E-A236-F453EC0AFCD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7079" y="2128628"/>
            <a:ext cx="7024485" cy="260074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None/>
              <a:defRPr sz="15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731520" indent="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942E2-1D8A-2790-6977-E8F29FFDCDA1}"/>
              </a:ext>
            </a:extLst>
          </p:cNvPr>
          <p:cNvSpPr/>
          <p:nvPr userDrawn="1"/>
        </p:nvSpPr>
        <p:spPr>
          <a:xfrm>
            <a:off x="0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52B424-0DDF-3CFC-A059-E1D0E5B34459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07DC95-6111-14D7-E52D-A70C00DD548B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F544AE-3F68-98DA-A27B-452620730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712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gradFill>
          <a:gsLst>
            <a:gs pos="0">
              <a:schemeClr val="bg2"/>
            </a:gs>
            <a:gs pos="6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92809-7F16-D344-97D1-1062ADBC5FDF}"/>
              </a:ext>
            </a:extLst>
          </p:cNvPr>
          <p:cNvSpPr/>
          <p:nvPr userDrawn="1"/>
        </p:nvSpPr>
        <p:spPr>
          <a:xfrm>
            <a:off x="610235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A18B8B-AB40-552A-27A3-4B24E0632B7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647700"/>
            <a:ext cx="5163821" cy="5562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840230" indent="-28575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6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9219D9-55F4-698D-3FDE-1ED8DFA60B49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748A67-0D95-A5FE-79FF-7448C1FCF944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bg1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bg1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167ABB-8C94-9F04-0C21-959B0782D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958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ock">
    <p:bg>
      <p:bgPr>
        <a:gradFill>
          <a:gsLst>
            <a:gs pos="0">
              <a:schemeClr val="bg2"/>
            </a:gs>
            <a:gs pos="6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92809-7F16-D344-97D1-1062ADBC5FDF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FCE0-122B-D124-D08B-B1DA4083C17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64300" y="1059180"/>
            <a:ext cx="5372100" cy="4937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System Font Regular"/>
              <a:buNone/>
              <a:defRPr sz="22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65151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258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2915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7487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335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bg2"/>
            </a:gs>
            <a:gs pos="6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F92809-7F16-D344-97D1-1062ADBC5FDF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FCE0-122B-D124-D08B-B1DA4083C17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64300" y="1059180"/>
            <a:ext cx="5372100" cy="49377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686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258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2915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7487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20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3D22AC-1D5D-EB64-B211-AD4F2D2C3D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902" y="902331"/>
            <a:ext cx="3987800" cy="37850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Today’s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C36CFE-C2F6-7542-1CAB-FB286F2E0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902" y="1318933"/>
            <a:ext cx="3987800" cy="633132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pic>
        <p:nvPicPr>
          <p:cNvPr id="4" name="Picture 3" descr="A person looking at a computer&#10;&#10;AI-generated content may be incorrect.">
            <a:extLst>
              <a:ext uri="{FF2B5EF4-FFF2-40B4-BE49-F238E27FC236}">
                <a16:creationId xmlns:a16="http://schemas.microsoft.com/office/drawing/2014/main" id="{7B2CCDFB-1C4F-D9FA-D42F-03AE89420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128" y="1893559"/>
            <a:ext cx="5137274" cy="44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7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65D43E-FD2D-9759-D312-7CA7C45C2A52}"/>
              </a:ext>
            </a:extLst>
          </p:cNvPr>
          <p:cNvGrpSpPr/>
          <p:nvPr userDrawn="1"/>
        </p:nvGrpSpPr>
        <p:grpSpPr>
          <a:xfrm>
            <a:off x="5350656" y="6570942"/>
            <a:ext cx="1769861" cy="125999"/>
            <a:chOff x="5350656" y="6570942"/>
            <a:chExt cx="1769861" cy="125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5C6612-F809-48B1-F6C9-9F3CDB7D724D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D1E61C-C30F-6C2F-FF57-1150186BE4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350656" y="6591859"/>
              <a:ext cx="688543" cy="8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351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ckground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634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block">
    <p:bg>
      <p:bgPr>
        <a:gradFill>
          <a:gsLst>
            <a:gs pos="0">
              <a:schemeClr val="bg2"/>
            </a:gs>
            <a:gs pos="6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white and blue&#10;&#10;AI-generated content may be incorrect.">
            <a:extLst>
              <a:ext uri="{FF2B5EF4-FFF2-40B4-BE49-F238E27FC236}">
                <a16:creationId xmlns:a16="http://schemas.microsoft.com/office/drawing/2014/main" id="{E8193457-0F06-6D61-C8C9-15591447B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095999" y="0"/>
            <a:ext cx="61672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F92809-7F16-D344-97D1-1062ADBC5FDF}"/>
              </a:ext>
            </a:extLst>
          </p:cNvPr>
          <p:cNvSpPr/>
          <p:nvPr userDrawn="1"/>
        </p:nvSpPr>
        <p:spPr>
          <a:xfrm>
            <a:off x="-1" y="1"/>
            <a:ext cx="6096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A9C65B-C897-FB31-24B8-D805AE7787E9}"/>
              </a:ext>
            </a:extLst>
          </p:cNvPr>
          <p:cNvGrpSpPr/>
          <p:nvPr userDrawn="1"/>
        </p:nvGrpSpPr>
        <p:grpSpPr>
          <a:xfrm>
            <a:off x="5347286" y="6570942"/>
            <a:ext cx="1773231" cy="125999"/>
            <a:chOff x="5347286" y="6570942"/>
            <a:chExt cx="1773231" cy="125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5377DF-C4BF-D9F9-3C49-5CC4A8D8EADC}"/>
                </a:ext>
              </a:extLst>
            </p:cNvPr>
            <p:cNvSpPr txBox="1"/>
            <p:nvPr/>
          </p:nvSpPr>
          <p:spPr>
            <a:xfrm>
              <a:off x="6138977" y="6570942"/>
              <a:ext cx="981540" cy="125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chemeClr val="tx2">
                      <a:lumMod val="50000"/>
                      <a:lumOff val="50000"/>
                    </a:schemeClr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9580B9-7E1F-C0C3-78EF-07AD178C1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47286" y="6584359"/>
              <a:ext cx="685800" cy="862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8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bg>
      <p:bgPr>
        <a:solidFill>
          <a:srgbClr val="16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4497C3-17BF-254A-B2D4-67A23362E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879" y="1905508"/>
            <a:ext cx="9362243" cy="2354491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548640" tIns="822960" rIns="548640" bIns="822960" anchor="ctr" anchorCtr="0">
            <a:spAutoFit/>
          </a:bodyPr>
          <a:lstStyle>
            <a:lvl1pPr algn="ctr">
              <a:defRPr sz="5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impact slide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69FABC-DE6D-844E-A666-CFEB4DF01E19}"/>
              </a:ext>
            </a:extLst>
          </p:cNvPr>
          <p:cNvGrpSpPr/>
          <p:nvPr userDrawn="1"/>
        </p:nvGrpSpPr>
        <p:grpSpPr>
          <a:xfrm>
            <a:off x="5218250" y="6585017"/>
            <a:ext cx="1755501" cy="105848"/>
            <a:chOff x="5093355" y="6585017"/>
            <a:chExt cx="1755501" cy="1058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F82E1F-086E-C54E-8182-26B3E5535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93355" y="6598818"/>
              <a:ext cx="731520" cy="92046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F000C8-BFB4-E145-A96D-A98F5EB23731}"/>
                </a:ext>
              </a:extLst>
            </p:cNvPr>
            <p:cNvGrpSpPr/>
            <p:nvPr userDrawn="1"/>
          </p:nvGrpSpPr>
          <p:grpSpPr>
            <a:xfrm>
              <a:off x="5896080" y="6585017"/>
              <a:ext cx="952776" cy="105848"/>
              <a:chOff x="8632062" y="6585017"/>
              <a:chExt cx="952776" cy="105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D7C953-18FF-E345-A8B9-1258E365AB0D}"/>
                  </a:ext>
                </a:extLst>
              </p:cNvPr>
              <p:cNvSpPr txBox="1"/>
              <p:nvPr/>
            </p:nvSpPr>
            <p:spPr>
              <a:xfrm>
                <a:off x="8718380" y="6585017"/>
                <a:ext cx="866458" cy="105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l"/>
                <a:r>
                  <a:rPr lang="en-US" sz="800">
                    <a:solidFill>
                      <a:schemeClr val="bg1"/>
                    </a:solidFill>
                    <a:latin typeface="Avenir Next LT Pro" panose="020B0504020202020204" pitchFamily="34" charset="77"/>
                  </a:rPr>
                  <a:t>©</a:t>
                </a:r>
                <a:r>
                  <a:rPr lang="en-US" sz="800" err="1">
                    <a:solidFill>
                      <a:schemeClr val="bg1"/>
                    </a:solidFill>
                    <a:latin typeface="Avenir Next LT Pro" panose="020B0504020202020204" pitchFamily="34" charset="77"/>
                  </a:rPr>
                  <a:t>EnergyCAP</a:t>
                </a:r>
                <a:r>
                  <a:rPr lang="en-US" sz="800">
                    <a:solidFill>
                      <a:schemeClr val="bg1"/>
                    </a:solidFill>
                    <a:latin typeface="Avenir Next LT Pro" panose="020B0504020202020204" pitchFamily="34" charset="77"/>
                  </a:rPr>
                  <a:t>, LLC</a:t>
                </a:r>
                <a:endParaRPr lang="en-US" sz="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1974DF-5A58-BD4B-9F90-BC80474C0745}"/>
                  </a:ext>
                </a:extLst>
              </p:cNvPr>
              <p:cNvSpPr/>
              <p:nvPr/>
            </p:nvSpPr>
            <p:spPr>
              <a:xfrm>
                <a:off x="8632062" y="6625791"/>
                <a:ext cx="18288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82691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bg>
      <p:bgPr>
        <a:gradFill flip="none" rotWithShape="1">
          <a:gsLst>
            <a:gs pos="0">
              <a:schemeClr val="bg2"/>
            </a:gs>
            <a:gs pos="6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DDB2AA-7A21-E643-4B13-FE19331FF720}"/>
              </a:ext>
            </a:extLst>
          </p:cNvPr>
          <p:cNvSpPr/>
          <p:nvPr userDrawn="1"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4AD350-D581-C24B-B696-66F084A52A8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14226" y="574431"/>
            <a:ext cx="7137696" cy="5580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5600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101727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383030" indent="-28575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55448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 err="1"/>
              <a:t>Asdkahdkashdkajshdkjahd</a:t>
            </a:r>
            <a:endParaRPr lang="en-US"/>
          </a:p>
          <a:p>
            <a:pPr lvl="0"/>
            <a:r>
              <a:rPr lang="en-US" err="1"/>
              <a:t>aslkdhakdhkajshdkajhd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A8F432-2CA2-3957-213C-6642D4E0EDE6}"/>
              </a:ext>
            </a:extLst>
          </p:cNvPr>
          <p:cNvGrpSpPr/>
          <p:nvPr userDrawn="1"/>
        </p:nvGrpSpPr>
        <p:grpSpPr>
          <a:xfrm>
            <a:off x="5215858" y="6581773"/>
            <a:ext cx="1760284" cy="126420"/>
            <a:chOff x="5092297" y="6581773"/>
            <a:chExt cx="1760284" cy="1264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3519D3-82A7-2A81-34E2-219E7458A9B5}"/>
                </a:ext>
              </a:extLst>
            </p:cNvPr>
            <p:cNvSpPr txBox="1"/>
            <p:nvPr/>
          </p:nvSpPr>
          <p:spPr>
            <a:xfrm>
              <a:off x="5982398" y="6581773"/>
              <a:ext cx="870183" cy="12642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 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8F74D-1FA2-CE76-CBDC-5323553F7E38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BBD9306E-99A8-58DC-BC90-F09192489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C314B49-4661-76E9-5B31-3A44F213E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775" y="2498496"/>
            <a:ext cx="3184305" cy="1379865"/>
          </a:xfrm>
          <a:noFill/>
          <a:ln w="12700">
            <a:noFill/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0" tIns="365760" rIns="0" bIns="365760" anchor="ctr" anchorCtr="0">
            <a:spAutoFit/>
          </a:bodyPr>
          <a:lstStyle>
            <a:lvl1pPr algn="r">
              <a:lnSpc>
                <a:spcPts val="5000"/>
              </a:lnSpc>
              <a:defRPr sz="36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217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ntent (center)">
    <p:bg>
      <p:bgPr>
        <a:gradFill>
          <a:gsLst>
            <a:gs pos="0">
              <a:schemeClr val="bg2"/>
            </a:gs>
            <a:gs pos="60000">
              <a:schemeClr val="bg1">
                <a:alpha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ctr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297353-D3C6-E449-9202-D4EB043FFD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079" y="1554480"/>
            <a:ext cx="10939467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marL="4686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2pPr>
            <a:lvl3pPr marL="92583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3pPr>
            <a:lvl4pPr marL="12915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4pPr>
            <a:lvl5pPr marL="1748790" indent="-194310">
              <a:lnSpc>
                <a:spcPct val="100000"/>
              </a:lnSpc>
              <a:spcBef>
                <a:spcPts val="200"/>
              </a:spcBef>
              <a:spcAft>
                <a:spcPts val="1000"/>
              </a:spcAft>
              <a:buFont typeface="Wingdings" pitchFamily="2" charset="2"/>
              <a:buChar char="§"/>
              <a:defRPr sz="1800" b="0" i="0">
                <a:solidFill>
                  <a:srgbClr val="162F3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5C8A6-CCB9-3A8B-A0AF-E33BB2778307}"/>
              </a:ext>
            </a:extLst>
          </p:cNvPr>
          <p:cNvGrpSpPr/>
          <p:nvPr userDrawn="1"/>
        </p:nvGrpSpPr>
        <p:grpSpPr>
          <a:xfrm>
            <a:off x="5194472" y="6578598"/>
            <a:ext cx="1803057" cy="103087"/>
            <a:chOff x="5092297" y="6578598"/>
            <a:chExt cx="1803057" cy="103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3D5648-8142-BE2A-EB0D-8EDC590D4FCF}"/>
                </a:ext>
              </a:extLst>
            </p:cNvPr>
            <p:cNvSpPr txBox="1"/>
            <p:nvPr/>
          </p:nvSpPr>
          <p:spPr>
            <a:xfrm>
              <a:off x="5982398" y="6578598"/>
              <a:ext cx="912956" cy="1030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©️ EnergyCAP,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FD9F98-642F-5593-8044-C7121A64305E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280F6721-5B0B-1565-08C0-9A00E606A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4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-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3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7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resen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22F0-F704-D74C-A307-EC6FA0C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67" y="3471042"/>
            <a:ext cx="6934555" cy="2893100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wrap="square" lIns="365760" tIns="548640" rIns="548640" bIns="731520" anchor="b" anchorCtr="0">
            <a:spAutoFit/>
          </a:bodyPr>
          <a:lstStyle>
            <a:lvl1pPr>
              <a:lnSpc>
                <a:spcPct val="100000"/>
              </a:lnSpc>
              <a:defRPr sz="52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6" name="Picture 5" descr="A blue letter g on a black background&#10;&#10;Description automatically generated">
            <a:extLst>
              <a:ext uri="{FF2B5EF4-FFF2-40B4-BE49-F238E27FC236}">
                <a16:creationId xmlns:a16="http://schemas.microsoft.com/office/drawing/2014/main" id="{D02A751F-E8D4-6C43-B634-3934609913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581976"/>
            <a:ext cx="2891805" cy="3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0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subtitle (cente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4E31C9-C13C-EA43-8EEB-63F18982E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875" y="365760"/>
            <a:ext cx="11612880" cy="701731"/>
          </a:xfrm>
          <a:solidFill>
            <a:schemeClr val="bg1"/>
          </a:solidFill>
          <a:ln w="12700">
            <a:solidFill>
              <a:srgbClr val="162F3B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457200" tIns="228600" rIns="274320" bIns="137160" anchor="t" anchorCtr="0">
            <a:spAutoFit/>
          </a:bodyPr>
          <a:lstStyle>
            <a:lvl1pPr marL="0" indent="0" algn="l">
              <a:buNone/>
              <a:defRPr sz="2400" b="1" i="0">
                <a:solidFill>
                  <a:srgbClr val="162F3B"/>
                </a:solidFill>
                <a:latin typeface="Avenir Next LT Pro" panose="020B0504020202020204" pitchFamily="34" charset="77"/>
              </a:defRPr>
            </a:lvl1pPr>
            <a:lvl2pPr algn="ctr">
              <a:defRPr b="1" i="0">
                <a:latin typeface="Avenir Next LT Pro" panose="020B0504020202020204" pitchFamily="34" charset="77"/>
              </a:defRPr>
            </a:lvl2pPr>
            <a:lvl3pPr algn="ctr">
              <a:defRPr b="1" i="0">
                <a:latin typeface="Avenir Next LT Pro" panose="020B0504020202020204" pitchFamily="34" charset="77"/>
              </a:defRPr>
            </a:lvl3pPr>
            <a:lvl4pPr algn="ctr">
              <a:defRPr b="1" i="0">
                <a:latin typeface="Avenir Next LT Pro" panose="020B0504020202020204" pitchFamily="34" charset="77"/>
              </a:defRPr>
            </a:lvl4pPr>
            <a:lvl5pPr algn="ctr">
              <a:defRPr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7D332-C2B4-954E-B94D-4053598E2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475" y="1554480"/>
            <a:ext cx="10941050" cy="92513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B967A1-50BA-E756-EC33-8DDEF65463C3}"/>
              </a:ext>
            </a:extLst>
          </p:cNvPr>
          <p:cNvGrpSpPr/>
          <p:nvPr userDrawn="1"/>
        </p:nvGrpSpPr>
        <p:grpSpPr>
          <a:xfrm>
            <a:off x="5208577" y="6581774"/>
            <a:ext cx="1774847" cy="99912"/>
            <a:chOff x="5092297" y="6581774"/>
            <a:chExt cx="1774847" cy="999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33CDE2-1E88-342F-AE44-0AAAF1F5AB8C}"/>
                </a:ext>
              </a:extLst>
            </p:cNvPr>
            <p:cNvSpPr txBox="1"/>
            <p:nvPr/>
          </p:nvSpPr>
          <p:spPr>
            <a:xfrm>
              <a:off x="5982398" y="6581774"/>
              <a:ext cx="884746" cy="9991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l"/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©</a:t>
              </a:r>
              <a:r>
                <a:rPr lang="en-US" sz="800" err="1">
                  <a:solidFill>
                    <a:srgbClr val="5E6D79"/>
                  </a:solidFill>
                  <a:latin typeface="Avenir Next LT Pro" panose="020B0504020202020204" pitchFamily="34" charset="77"/>
                </a:rPr>
                <a:t>EnergyCAP</a:t>
              </a:r>
              <a:r>
                <a:rPr lang="en-US" sz="800">
                  <a:solidFill>
                    <a:srgbClr val="5E6D79"/>
                  </a:solidFill>
                  <a:latin typeface="Avenir Next LT Pro" panose="020B0504020202020204" pitchFamily="34" charset="77"/>
                </a:rPr>
                <a:t>, LLC</a:t>
              </a:r>
              <a:endParaRPr lang="en-US" sz="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E587C4-5CF1-FDFC-9C8B-C36A70309D07}"/>
                </a:ext>
              </a:extLst>
            </p:cNvPr>
            <p:cNvSpPr/>
            <p:nvPr/>
          </p:nvSpPr>
          <p:spPr>
            <a:xfrm>
              <a:off x="5899323" y="6625791"/>
              <a:ext cx="18288" cy="18288"/>
            </a:xfrm>
            <a:prstGeom prst="rect">
              <a:avLst/>
            </a:prstGeom>
            <a:solidFill>
              <a:srgbClr val="5E6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blue letter g on a black background&#10;&#10;Description automatically generated">
              <a:extLst>
                <a:ext uri="{FF2B5EF4-FFF2-40B4-BE49-F238E27FC236}">
                  <a16:creationId xmlns:a16="http://schemas.microsoft.com/office/drawing/2014/main" id="{A522AAAA-034A-E879-3CFE-D8E1B7EA7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2297" y="6594765"/>
              <a:ext cx="740664" cy="86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61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image" Target="../media/image8.emf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F5485-E98F-FB4A-8705-DD360E4A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4CF6-4A9A-ED47-9D5F-64522400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02DF-6CD7-8F47-83CA-E70BBAC76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E14E-4606-0E48-8016-EC59CB675D0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FB34-3726-1447-AC11-6198881E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1FEA9-E6CF-A84E-A1ED-6D69F053D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BAF4-4AF6-2342-BBC6-2B77CCA2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84" r:id="rId3"/>
    <p:sldLayoutId id="2147483844" r:id="rId4"/>
    <p:sldLayoutId id="2147483672" r:id="rId5"/>
    <p:sldLayoutId id="2147483828" r:id="rId6"/>
    <p:sldLayoutId id="2147483846" r:id="rId7"/>
    <p:sldLayoutId id="2147483883" r:id="rId8"/>
    <p:sldLayoutId id="2147483887" r:id="rId9"/>
    <p:sldLayoutId id="2147483888" r:id="rId10"/>
    <p:sldLayoutId id="2147483843" r:id="rId11"/>
    <p:sldLayoutId id="2147483889" r:id="rId12"/>
    <p:sldLayoutId id="2147483890" r:id="rId13"/>
    <p:sldLayoutId id="2147483891" r:id="rId14"/>
    <p:sldLayoutId id="2147483897" r:id="rId15"/>
    <p:sldLayoutId id="2147483895" r:id="rId16"/>
    <p:sldLayoutId id="2147483896" r:id="rId17"/>
    <p:sldLayoutId id="2147483892" r:id="rId18"/>
    <p:sldLayoutId id="2147483893" r:id="rId19"/>
    <p:sldLayoutId id="2147483894" r:id="rId20"/>
    <p:sldLayoutId id="2147483945" r:id="rId21"/>
    <p:sldLayoutId id="2147483946" r:id="rId22"/>
    <p:sldLayoutId id="214748394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7D21DA9-83CB-C0E4-9843-CE1A2A18F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877895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95" imgH="394" progId="TCLayout.ActiveDocument.1">
                  <p:embed/>
                </p:oleObj>
              </mc:Choice>
              <mc:Fallback>
                <p:oleObj name="think-cell Slide" r:id="rId31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D21DA9-83CB-C0E4-9843-CE1A2A18F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F5485-E98F-FB4A-8705-DD360E4A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4CF6-4A9A-ED47-9D5F-64522400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02DF-6CD7-8F47-83CA-E70BBAC76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E14E-4606-0E48-8016-EC59CB675D0D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FB34-3726-1447-AC11-6198881E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1FEA9-E6CF-A84E-A1ED-6D69F053D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BAF4-4AF6-2342-BBC6-2B77CCA2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  <p:sldLayoutId id="2147483940" r:id="rId24"/>
    <p:sldLayoutId id="2147483941" r:id="rId25"/>
    <p:sldLayoutId id="2147483942" r:id="rId26"/>
    <p:sldLayoutId id="2147483943" r:id="rId27"/>
    <p:sldLayoutId id="214748394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B713E-5548-2FD6-E4FE-394CE4BCF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B0CB87-F464-E205-3A9C-BEBEB3D224B9}"/>
              </a:ext>
            </a:extLst>
          </p:cNvPr>
          <p:cNvSpPr/>
          <p:nvPr/>
        </p:nvSpPr>
        <p:spPr>
          <a:xfrm>
            <a:off x="5822687" y="0"/>
            <a:ext cx="6369313" cy="6858000"/>
          </a:xfrm>
          <a:prstGeom prst="rect">
            <a:avLst/>
          </a:prstGeom>
          <a:solidFill>
            <a:srgbClr val="162F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6E0D0-68F5-83A7-E499-AB2807606A16}"/>
              </a:ext>
            </a:extLst>
          </p:cNvPr>
          <p:cNvSpPr txBox="1"/>
          <p:nvPr/>
        </p:nvSpPr>
        <p:spPr>
          <a:xfrm>
            <a:off x="401631" y="953622"/>
            <a:ext cx="5374174" cy="280076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Pitch to purpose:</a:t>
            </a:r>
            <a:b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Build a winning business case for energy software</a:t>
            </a:r>
          </a:p>
        </p:txBody>
      </p:sp>
      <p:pic>
        <p:nvPicPr>
          <p:cNvPr id="2" name="Picture 1" descr="A blue letter g on a black background&#10;&#10;Description automatically generated">
            <a:extLst>
              <a:ext uri="{FF2B5EF4-FFF2-40B4-BE49-F238E27FC236}">
                <a16:creationId xmlns:a16="http://schemas.microsoft.com/office/drawing/2014/main" id="{49BBA130-46E3-E18B-D6A6-81B79410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1" y="6460034"/>
            <a:ext cx="1817047" cy="213237"/>
          </a:xfrm>
          <a:prstGeom prst="rect">
            <a:avLst/>
          </a:prstGeom>
        </p:spPr>
      </p:pic>
      <p:pic>
        <p:nvPicPr>
          <p:cNvPr id="12" name="Picture 11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0911E5C6-D228-ED86-53FF-3F5E5414D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02" y="953622"/>
            <a:ext cx="6574167" cy="539081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05142B-513B-DDB2-2BFF-EFB20951EC6C}"/>
              </a:ext>
            </a:extLst>
          </p:cNvPr>
          <p:cNvSpPr txBox="1">
            <a:spLocks/>
          </p:cNvSpPr>
          <p:nvPr/>
        </p:nvSpPr>
        <p:spPr bwMode="auto">
          <a:xfrm>
            <a:off x="1990542" y="4934175"/>
            <a:ext cx="3123325" cy="8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Sarah Uranowski</a:t>
            </a:r>
          </a:p>
          <a:p>
            <a:r>
              <a:rPr lang="en-US" sz="1600" b="0" dirty="0"/>
              <a:t>Director of Product Marketing</a:t>
            </a:r>
          </a:p>
          <a:p>
            <a:r>
              <a:rPr lang="en-US" sz="1600" b="0" dirty="0"/>
              <a:t>EnergyCAP</a:t>
            </a:r>
          </a:p>
          <a:p>
            <a:endParaRPr lang="en-US" dirty="0"/>
          </a:p>
        </p:txBody>
      </p:sp>
      <p:pic>
        <p:nvPicPr>
          <p:cNvPr id="7" name="Picture 4" descr="A person with blonde hair smiling&#10;&#10;AI-generated content may be incorrect.">
            <a:extLst>
              <a:ext uri="{FF2B5EF4-FFF2-40B4-BE49-F238E27FC236}">
                <a16:creationId xmlns:a16="http://schemas.microsoft.com/office/drawing/2014/main" id="{7FD0128C-A62D-D47B-482C-9FDEADC7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1" y="4654768"/>
            <a:ext cx="1435622" cy="14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0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A6323D-1409-C1C7-1321-55372AC1E17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15148" y="0"/>
            <a:ext cx="7322523" cy="6858000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Savings: </a:t>
            </a:r>
            <a:r>
              <a:rPr lang="en-US" sz="1600" dirty="0"/>
              <a:t>Reduce utility bills and free up funds for energy projects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Simplified processes: </a:t>
            </a:r>
            <a:r>
              <a:rPr lang="en-US" sz="1600" dirty="0"/>
              <a:t>Automated billing, error detection, and reporting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Single source of truth: </a:t>
            </a:r>
            <a:r>
              <a:rPr lang="en-US" sz="1600" dirty="0"/>
              <a:t>Centralize all energy data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Granular insights: </a:t>
            </a:r>
            <a:r>
              <a:rPr lang="en-US" sz="1600" dirty="0"/>
              <a:t>Data-driven decisions at building and portfolio levels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Maximized ROI: </a:t>
            </a:r>
            <a:r>
              <a:rPr lang="en-US" sz="1600" dirty="0"/>
              <a:t>Clear financial benefits and quick payback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Enhanced reporting: </a:t>
            </a:r>
            <a:r>
              <a:rPr lang="en-US" sz="1600" dirty="0"/>
              <a:t>Audit-ready and customizable dashboards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Data accuracy: </a:t>
            </a:r>
            <a:r>
              <a:rPr lang="en-US" sz="1600" dirty="0"/>
              <a:t>Eliminate manual errors and silos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Proactive management: </a:t>
            </a:r>
            <a:r>
              <a:rPr lang="en-US" sz="1600" dirty="0"/>
              <a:t>Real-time alerts and predictive maintenance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Simplified carbon accounting: </a:t>
            </a:r>
            <a:r>
              <a:rPr lang="en-US" sz="1600" dirty="0"/>
              <a:t>Automated GHG tracking (Scope 1, 2, and 3)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en-US" sz="1600" b="1" dirty="0"/>
              <a:t>Future-proofing: </a:t>
            </a:r>
            <a:r>
              <a:rPr lang="en-US" sz="1600" dirty="0"/>
              <a:t>Scalable, secure, and compliant with evolving standards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75292-6E2E-266E-FF42-691B6167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86" y="1821237"/>
            <a:ext cx="3184305" cy="19082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10 reasons</a:t>
            </a:r>
            <a:br>
              <a:rPr lang="en-US" dirty="0"/>
            </a:br>
            <a:r>
              <a:rPr lang="en-US" dirty="0"/>
              <a:t>to buy EMS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A074A9-00BC-06A9-77B8-0499265141EE}"/>
              </a:ext>
            </a:extLst>
          </p:cNvPr>
          <p:cNvGrpSpPr/>
          <p:nvPr/>
        </p:nvGrpSpPr>
        <p:grpSpPr>
          <a:xfrm>
            <a:off x="4313016" y="732748"/>
            <a:ext cx="370212" cy="370212"/>
            <a:chOff x="3977566" y="405909"/>
            <a:chExt cx="370212" cy="3702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DD031C-0280-9077-8625-5920F599F7F0}"/>
                </a:ext>
              </a:extLst>
            </p:cNvPr>
            <p:cNvSpPr/>
            <p:nvPr/>
          </p:nvSpPr>
          <p:spPr>
            <a:xfrm>
              <a:off x="3977566" y="405909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069A06-4FBA-2CA4-6E12-86F484E89296}"/>
                </a:ext>
              </a:extLst>
            </p:cNvPr>
            <p:cNvSpPr txBox="1"/>
            <p:nvPr/>
          </p:nvSpPr>
          <p:spPr>
            <a:xfrm>
              <a:off x="4001645" y="437126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56FDEF-551E-B31A-579C-21F3AC5F75C1}"/>
              </a:ext>
            </a:extLst>
          </p:cNvPr>
          <p:cNvGrpSpPr/>
          <p:nvPr/>
        </p:nvGrpSpPr>
        <p:grpSpPr>
          <a:xfrm>
            <a:off x="4313016" y="1283369"/>
            <a:ext cx="370212" cy="370212"/>
            <a:chOff x="3977566" y="906241"/>
            <a:chExt cx="370212" cy="37021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37D866-FAB0-7776-FAF0-8F449C766640}"/>
                </a:ext>
              </a:extLst>
            </p:cNvPr>
            <p:cNvSpPr/>
            <p:nvPr/>
          </p:nvSpPr>
          <p:spPr>
            <a:xfrm>
              <a:off x="3977566" y="906241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22BCA9-06B8-60B4-EA2C-A22B66791FB0}"/>
                </a:ext>
              </a:extLst>
            </p:cNvPr>
            <p:cNvSpPr txBox="1"/>
            <p:nvPr/>
          </p:nvSpPr>
          <p:spPr>
            <a:xfrm>
              <a:off x="4001645" y="937458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2E9A13-78F3-2ED2-CC33-0C21A9891106}"/>
              </a:ext>
            </a:extLst>
          </p:cNvPr>
          <p:cNvGrpSpPr/>
          <p:nvPr/>
        </p:nvGrpSpPr>
        <p:grpSpPr>
          <a:xfrm>
            <a:off x="4313016" y="1835683"/>
            <a:ext cx="370212" cy="370212"/>
            <a:chOff x="3977566" y="1642362"/>
            <a:chExt cx="370212" cy="37021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9703E45-0921-6BE4-DB5A-CA9AAF0D2D9A}"/>
                </a:ext>
              </a:extLst>
            </p:cNvPr>
            <p:cNvSpPr/>
            <p:nvPr/>
          </p:nvSpPr>
          <p:spPr>
            <a:xfrm>
              <a:off x="3977566" y="1642362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640C0B-C006-BEF7-4250-37721CF033D5}"/>
                </a:ext>
              </a:extLst>
            </p:cNvPr>
            <p:cNvSpPr txBox="1"/>
            <p:nvPr/>
          </p:nvSpPr>
          <p:spPr>
            <a:xfrm>
              <a:off x="4001645" y="1673579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5817F9-890E-C0AF-2F96-4D2D61F88F7B}"/>
              </a:ext>
            </a:extLst>
          </p:cNvPr>
          <p:cNvGrpSpPr/>
          <p:nvPr/>
        </p:nvGrpSpPr>
        <p:grpSpPr>
          <a:xfrm>
            <a:off x="4313016" y="2405133"/>
            <a:ext cx="370212" cy="370212"/>
            <a:chOff x="3977566" y="2131192"/>
            <a:chExt cx="370212" cy="37021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9DAFCB-D45A-6867-ED1D-E869F14F6256}"/>
                </a:ext>
              </a:extLst>
            </p:cNvPr>
            <p:cNvSpPr/>
            <p:nvPr/>
          </p:nvSpPr>
          <p:spPr>
            <a:xfrm>
              <a:off x="3977566" y="2131192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D42303-B592-604F-8A23-9F6C4A0E4327}"/>
                </a:ext>
              </a:extLst>
            </p:cNvPr>
            <p:cNvSpPr txBox="1"/>
            <p:nvPr/>
          </p:nvSpPr>
          <p:spPr>
            <a:xfrm>
              <a:off x="4001645" y="2162409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9AAF48-6CC5-51EC-F815-E8C300AE8106}"/>
              </a:ext>
            </a:extLst>
          </p:cNvPr>
          <p:cNvGrpSpPr/>
          <p:nvPr/>
        </p:nvGrpSpPr>
        <p:grpSpPr>
          <a:xfrm>
            <a:off x="4313016" y="2957999"/>
            <a:ext cx="370212" cy="370212"/>
            <a:chOff x="3977566" y="2867313"/>
            <a:chExt cx="370212" cy="37021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FB80456-65A5-6363-575A-3C7CDC21ECE3}"/>
                </a:ext>
              </a:extLst>
            </p:cNvPr>
            <p:cNvSpPr/>
            <p:nvPr/>
          </p:nvSpPr>
          <p:spPr>
            <a:xfrm>
              <a:off x="3977566" y="2867313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626EC-0F96-65A9-D37E-C81991C5E956}"/>
                </a:ext>
              </a:extLst>
            </p:cNvPr>
            <p:cNvSpPr txBox="1"/>
            <p:nvPr/>
          </p:nvSpPr>
          <p:spPr>
            <a:xfrm>
              <a:off x="4001645" y="2898530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34BE1-03D6-E17D-3F49-40BDE2931A9C}"/>
              </a:ext>
            </a:extLst>
          </p:cNvPr>
          <p:cNvGrpSpPr/>
          <p:nvPr/>
        </p:nvGrpSpPr>
        <p:grpSpPr>
          <a:xfrm>
            <a:off x="4313016" y="3522293"/>
            <a:ext cx="370212" cy="370212"/>
            <a:chOff x="3977566" y="3384898"/>
            <a:chExt cx="370212" cy="37021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E5C167-523C-0E78-048E-87C8B18739EC}"/>
                </a:ext>
              </a:extLst>
            </p:cNvPr>
            <p:cNvSpPr/>
            <p:nvPr/>
          </p:nvSpPr>
          <p:spPr>
            <a:xfrm>
              <a:off x="3977566" y="3384898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5EB676-965A-96D5-57AC-04F0794994C0}"/>
                </a:ext>
              </a:extLst>
            </p:cNvPr>
            <p:cNvSpPr txBox="1"/>
            <p:nvPr/>
          </p:nvSpPr>
          <p:spPr>
            <a:xfrm>
              <a:off x="4001645" y="3416115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1DD02D-6E22-10EF-8572-CCF2E9ECA01A}"/>
              </a:ext>
            </a:extLst>
          </p:cNvPr>
          <p:cNvGrpSpPr/>
          <p:nvPr/>
        </p:nvGrpSpPr>
        <p:grpSpPr>
          <a:xfrm>
            <a:off x="4313016" y="4086353"/>
            <a:ext cx="370212" cy="370212"/>
            <a:chOff x="3977566" y="3862226"/>
            <a:chExt cx="370212" cy="3702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586555-62E5-44E1-8797-034CA2565CD0}"/>
                </a:ext>
              </a:extLst>
            </p:cNvPr>
            <p:cNvSpPr/>
            <p:nvPr/>
          </p:nvSpPr>
          <p:spPr>
            <a:xfrm>
              <a:off x="3977566" y="3862226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1378A0-A444-347B-B334-466B2B20E22B}"/>
                </a:ext>
              </a:extLst>
            </p:cNvPr>
            <p:cNvSpPr txBox="1"/>
            <p:nvPr/>
          </p:nvSpPr>
          <p:spPr>
            <a:xfrm>
              <a:off x="4001645" y="3893443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BB6D73-8613-B467-5F58-3EB22927BB8A}"/>
              </a:ext>
            </a:extLst>
          </p:cNvPr>
          <p:cNvGrpSpPr/>
          <p:nvPr/>
        </p:nvGrpSpPr>
        <p:grpSpPr>
          <a:xfrm>
            <a:off x="4313016" y="4653907"/>
            <a:ext cx="370212" cy="370212"/>
            <a:chOff x="3977566" y="4316551"/>
            <a:chExt cx="370212" cy="37021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33E2BF0-C527-0174-EDF3-04820DD635AC}"/>
                </a:ext>
              </a:extLst>
            </p:cNvPr>
            <p:cNvSpPr/>
            <p:nvPr/>
          </p:nvSpPr>
          <p:spPr>
            <a:xfrm>
              <a:off x="3977566" y="4316551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D54573-3B1C-4C1D-5511-5E9B348DE039}"/>
                </a:ext>
              </a:extLst>
            </p:cNvPr>
            <p:cNvSpPr txBox="1"/>
            <p:nvPr/>
          </p:nvSpPr>
          <p:spPr>
            <a:xfrm>
              <a:off x="4001645" y="4347768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8054AF-010A-4667-84AF-3AB1E47DAAB7}"/>
              </a:ext>
            </a:extLst>
          </p:cNvPr>
          <p:cNvGrpSpPr/>
          <p:nvPr/>
        </p:nvGrpSpPr>
        <p:grpSpPr>
          <a:xfrm>
            <a:off x="4313016" y="5198964"/>
            <a:ext cx="370212" cy="370212"/>
            <a:chOff x="3977566" y="5081427"/>
            <a:chExt cx="370212" cy="370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3B8E2F-9446-BE5C-B706-756F08FB8E68}"/>
                </a:ext>
              </a:extLst>
            </p:cNvPr>
            <p:cNvSpPr/>
            <p:nvPr/>
          </p:nvSpPr>
          <p:spPr>
            <a:xfrm>
              <a:off x="3977566" y="5081427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AB2F92-E8E7-E523-9F4F-565FADCC334F}"/>
                </a:ext>
              </a:extLst>
            </p:cNvPr>
            <p:cNvSpPr txBox="1"/>
            <p:nvPr/>
          </p:nvSpPr>
          <p:spPr>
            <a:xfrm>
              <a:off x="4001645" y="5112644"/>
              <a:ext cx="32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51C4F0-B04A-5F1D-66BC-5DDF82C2E968}"/>
              </a:ext>
            </a:extLst>
          </p:cNvPr>
          <p:cNvGrpSpPr/>
          <p:nvPr/>
        </p:nvGrpSpPr>
        <p:grpSpPr>
          <a:xfrm>
            <a:off x="4255141" y="5759635"/>
            <a:ext cx="484091" cy="370212"/>
            <a:chOff x="3920625" y="5806046"/>
            <a:chExt cx="484091" cy="37021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42DD14-D0E1-91A1-6BE4-C4A753F17158}"/>
                </a:ext>
              </a:extLst>
            </p:cNvPr>
            <p:cNvSpPr/>
            <p:nvPr/>
          </p:nvSpPr>
          <p:spPr>
            <a:xfrm>
              <a:off x="3977566" y="5806046"/>
              <a:ext cx="370212" cy="3702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3955D4-C6EB-21E3-7BB8-07F1FE6FBAD4}"/>
                </a:ext>
              </a:extLst>
            </p:cNvPr>
            <p:cNvSpPr txBox="1"/>
            <p:nvPr/>
          </p:nvSpPr>
          <p:spPr>
            <a:xfrm>
              <a:off x="3920625" y="5837263"/>
              <a:ext cx="484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62F3B"/>
                  </a:solidFill>
                  <a:effectLst/>
                  <a:uLnTx/>
                  <a:uFillTx/>
                  <a:latin typeface="Avenir Next LT Pro" panose="020B0504020202020204" pitchFamily="34" charset="77"/>
                  <a:ea typeface="+mn-ea"/>
                  <a:cs typeface="+mn-cs"/>
                </a:rPr>
                <a:t>10</a:t>
              </a:r>
            </a:p>
          </p:txBody>
        </p:sp>
      </p:grpSp>
      <p:pic>
        <p:nvPicPr>
          <p:cNvPr id="41" name="Picture 40" descr="A green and white shopping cart&#10;&#10;AI-generated content may be incorrect.">
            <a:extLst>
              <a:ext uri="{FF2B5EF4-FFF2-40B4-BE49-F238E27FC236}">
                <a16:creationId xmlns:a16="http://schemas.microsoft.com/office/drawing/2014/main" id="{B2276CE3-3399-BC07-E5E1-58110E2F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3" y="4178941"/>
            <a:ext cx="2899287" cy="1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2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344C-8997-8F6B-060D-5EC02550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CA4C4-1414-BE4D-0F24-F13358098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Building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3CA81-E0DB-13A8-428C-5AF71315EB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financial case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17A29-0F96-90A8-BB81-17A63C2173FF}"/>
              </a:ext>
            </a:extLst>
          </p:cNvPr>
          <p:cNvSpPr txBox="1"/>
          <p:nvPr/>
        </p:nvSpPr>
        <p:spPr>
          <a:xfrm>
            <a:off x="2864693" y="7306187"/>
            <a:ext cx="175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is an option or the slide with both diagrams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4FEAC-EE5A-6284-E407-ED222C64A9B7}"/>
              </a:ext>
            </a:extLst>
          </p:cNvPr>
          <p:cNvSpPr txBox="1"/>
          <p:nvPr/>
        </p:nvSpPr>
        <p:spPr>
          <a:xfrm>
            <a:off x="487754" y="2317477"/>
            <a:ext cx="3627046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ctr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ROI analysis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35A95-84AA-1000-9728-8742DA376E51}"/>
              </a:ext>
            </a:extLst>
          </p:cNvPr>
          <p:cNvSpPr txBox="1"/>
          <p:nvPr/>
        </p:nvSpPr>
        <p:spPr>
          <a:xfrm>
            <a:off x="487754" y="3133507"/>
            <a:ext cx="3627046" cy="2340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Typical payback within 2—3 years</a:t>
            </a:r>
          </a:p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Quantifiable savings from energy waste reduction and error detection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AF505-D027-BB18-53F9-8064C74BF341}"/>
              </a:ext>
            </a:extLst>
          </p:cNvPr>
          <p:cNvSpPr txBox="1"/>
          <p:nvPr/>
        </p:nvSpPr>
        <p:spPr>
          <a:xfrm>
            <a:off x="4316804" y="2317477"/>
            <a:ext cx="3627046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ctr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Cost-benefit comparison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57F0B-4F8F-F6FA-5064-4CD1A2C32F62}"/>
              </a:ext>
            </a:extLst>
          </p:cNvPr>
          <p:cNvSpPr txBox="1"/>
          <p:nvPr/>
        </p:nvSpPr>
        <p:spPr>
          <a:xfrm>
            <a:off x="4316804" y="3133508"/>
            <a:ext cx="3627046" cy="2340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Compare current inefficiencies (manual processes, missed savings) against the cost of implementation</a:t>
            </a:r>
          </a:p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Leverage ROI calculators and historical customer data (e.g., 10%+ savings, 2.6-year average ROI)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7175F-5B37-213C-2EB3-082A393369BF}"/>
              </a:ext>
            </a:extLst>
          </p:cNvPr>
          <p:cNvSpPr txBox="1"/>
          <p:nvPr/>
        </p:nvSpPr>
        <p:spPr>
          <a:xfrm>
            <a:off x="8145854" y="2317478"/>
            <a:ext cx="3627046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ctr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1600" b="1">
                <a:solidFill>
                  <a:schemeClr val="bg1"/>
                </a:solidFill>
              </a:rPr>
              <a:t>Budget justification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3819F-3719-A048-BCF5-9B03E1ECD2C1}"/>
              </a:ext>
            </a:extLst>
          </p:cNvPr>
          <p:cNvSpPr txBox="1"/>
          <p:nvPr/>
        </p:nvSpPr>
        <p:spPr>
          <a:xfrm>
            <a:off x="8145854" y="3133508"/>
            <a:ext cx="3627046" cy="2340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Align the software investment with operational budgets and capital improvement plans</a:t>
            </a:r>
          </a:p>
          <a:p>
            <a:pPr marL="173736" lvl="1" indent="-17373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/>
              <a:t>Consider available grants, rebates,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215425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82657-A89C-211C-BC30-195D6433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BF12-4416-D04E-4FDA-8C2E5D90D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Overcoming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F0443-1731-A3F2-531D-435088260A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objections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28580-0D2F-3452-BB00-1E0265042722}"/>
              </a:ext>
            </a:extLst>
          </p:cNvPr>
          <p:cNvSpPr txBox="1"/>
          <p:nvPr/>
        </p:nvSpPr>
        <p:spPr>
          <a:xfrm>
            <a:off x="2864693" y="7306187"/>
            <a:ext cx="175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is an option or the slide with both diagrams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F18556-77B7-ACAF-D600-70EAB9A95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328297"/>
              </p:ext>
            </p:extLst>
          </p:nvPr>
        </p:nvGraphicFramePr>
        <p:xfrm>
          <a:off x="626269" y="1813807"/>
          <a:ext cx="10939462" cy="429768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3335337">
                  <a:extLst>
                    <a:ext uri="{9D8B030D-6E8A-4147-A177-3AD203B41FA5}">
                      <a16:colId xmlns:a16="http://schemas.microsoft.com/office/drawing/2014/main" val="505367442"/>
                    </a:ext>
                  </a:extLst>
                </a:gridCol>
                <a:gridCol w="7604125">
                  <a:extLst>
                    <a:ext uri="{9D8B030D-6E8A-4147-A177-3AD203B41FA5}">
                      <a16:colId xmlns:a16="http://schemas.microsoft.com/office/drawing/2014/main" val="1280024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Common concerns</a:t>
                      </a:r>
                    </a:p>
                  </a:txBody>
                  <a:tcPr marL="182880" marR="182880" marT="182880" marB="18288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i="1"/>
                        <a:t>“It’s too expensive”</a:t>
                      </a:r>
                    </a:p>
                    <a:p>
                      <a:pPr lv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i="1"/>
                        <a:t>“We’re fine with spreadsheets”</a:t>
                      </a:r>
                    </a:p>
                    <a:p>
                      <a:pPr lvl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i="1"/>
                        <a:t>“We don’t have the resources”</a:t>
                      </a:r>
                    </a:p>
                  </a:txBody>
                  <a:tcPr marL="182880" marR="182880" marT="182880" marB="182880"/>
                </a:tc>
                <a:extLst>
                  <a:ext uri="{0D108BD9-81ED-4DB2-BD59-A6C34878D82A}">
                    <a16:rowId xmlns:a16="http://schemas.microsoft.com/office/drawing/2014/main" val="116469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Counter strategies</a:t>
                      </a:r>
                    </a:p>
                  </a:txBody>
                  <a:tcPr marL="182880" marR="182880" marT="182880" marB="18288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/>
                        <a:t>Demonstrate fast ROI and long-term savings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/>
                        <a:t>Outline the opportunity cost of “not acting”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/>
                        <a:t>Highlight time and cost savings with measurable metrics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/>
                        <a:t>Present real-world success stories</a:t>
                      </a:r>
                    </a:p>
                  </a:txBody>
                  <a:tcPr marL="182880" marR="182880" marT="182880" marB="182880"/>
                </a:tc>
                <a:extLst>
                  <a:ext uri="{0D108BD9-81ED-4DB2-BD59-A6C34878D82A}">
                    <a16:rowId xmlns:a16="http://schemas.microsoft.com/office/drawing/2014/main" val="679050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Consensus building tips</a:t>
                      </a:r>
                    </a:p>
                  </a:txBody>
                  <a:tcPr marL="182880" marR="182880" marT="182880" marB="18288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dirty="0"/>
                        <a:t>Build a coalition of champions across facilities, finance, IT, and sustainability team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dirty="0"/>
                        <a:t>Present a clear, unified vision for operational excellence</a:t>
                      </a:r>
                    </a:p>
                  </a:txBody>
                  <a:tcPr marL="182880" marR="182880" marT="182880" marB="182880"/>
                </a:tc>
                <a:extLst>
                  <a:ext uri="{0D108BD9-81ED-4DB2-BD59-A6C34878D82A}">
                    <a16:rowId xmlns:a16="http://schemas.microsoft.com/office/drawing/2014/main" val="70145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56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2F0B1-2E11-46DC-2F1D-86194654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B6AAA0-B421-7055-7243-20DB1F57CD66}"/>
              </a:ext>
            </a:extLst>
          </p:cNvPr>
          <p:cNvSpPr/>
          <p:nvPr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B63C-3F84-7CEB-BAA1-8B852A89AAD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5938" y="638908"/>
            <a:ext cx="7676792" cy="5580184"/>
          </a:xfrm>
        </p:spPr>
        <p:txBody>
          <a:bodyPr tIns="0" bIns="0">
            <a:no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Executive summary</a:t>
            </a:r>
            <a:br>
              <a:rPr lang="en-US" sz="1800" b="1" dirty="0"/>
            </a:br>
            <a:r>
              <a:rPr lang="en-US" sz="1600" dirty="0"/>
              <a:t>Define objectives and key benefits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Current challenges</a:t>
            </a:r>
            <a:br>
              <a:rPr lang="en-US" sz="1800" b="1" dirty="0"/>
            </a:br>
            <a:r>
              <a:rPr lang="en-US" sz="1600" dirty="0"/>
              <a:t>Detail manual inefficiencies and data fragmentation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Proposed solution</a:t>
            </a:r>
            <a:br>
              <a:rPr lang="en-US" sz="1800" b="1" dirty="0"/>
            </a:br>
            <a:r>
              <a:rPr lang="en-US" sz="1600" dirty="0"/>
              <a:t>Introduce energy management software (EnergyCAP) and its features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Cost benefit analysis</a:t>
            </a:r>
            <a:br>
              <a:rPr lang="en-US" sz="1800" b="1" dirty="0"/>
            </a:br>
            <a:r>
              <a:rPr lang="en-US" sz="1600" dirty="0"/>
              <a:t>Outline savings, ROI, and payback period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Implementation plan</a:t>
            </a:r>
            <a:br>
              <a:rPr lang="en-US" sz="1800" b="1" dirty="0"/>
            </a:br>
            <a:r>
              <a:rPr lang="en-US" sz="1600" dirty="0"/>
              <a:t>Phases, training, and support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Stakeholder impact</a:t>
            </a:r>
            <a:br>
              <a:rPr lang="en-US" sz="1800" b="1" dirty="0"/>
            </a:br>
            <a:r>
              <a:rPr lang="en-US" sz="1600" dirty="0"/>
              <a:t>Benefits for facilities, sustainability, finance, and IT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Risks and mitigation</a:t>
            </a:r>
            <a:br>
              <a:rPr lang="en-US" sz="1800" b="1" dirty="0"/>
            </a:br>
            <a:r>
              <a:rPr lang="en-US" sz="1600" dirty="0"/>
              <a:t>Address potential concerns and strategies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/>
              <a:t>Tools and templates</a:t>
            </a:r>
            <a:br>
              <a:rPr lang="en-US" sz="1800" b="1" dirty="0"/>
            </a:br>
            <a:r>
              <a:rPr lang="en-US" sz="1600" dirty="0"/>
              <a:t>Use EnergyCAP’s proposal templates for a structured, persuasive pitch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0B553-F69E-D74C-F76D-560208AD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1558469"/>
            <a:ext cx="3233531" cy="1402149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4000" b="1">
                <a:solidFill>
                  <a:schemeClr val="bg1"/>
                </a:solidFill>
                <a:latin typeface="Avenir Next LT Pro" panose="020B0504020202020204" pitchFamily="34" charset="77"/>
              </a:rPr>
              <a:t>Craft a winning proposal</a:t>
            </a:r>
          </a:p>
        </p:txBody>
      </p:sp>
      <p:pic>
        <p:nvPicPr>
          <p:cNvPr id="17" name="Picture 16" descr="A qr code with a person's face&#10;&#10;AI-generated content may be incorrect.">
            <a:extLst>
              <a:ext uri="{FF2B5EF4-FFF2-40B4-BE49-F238E27FC236}">
                <a16:creationId xmlns:a16="http://schemas.microsoft.com/office/drawing/2014/main" id="{7D887B93-BF5D-6BDC-954D-A5F914A10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76" y="3692122"/>
            <a:ext cx="1293916" cy="12939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E7BEEAA-FB63-5BA4-E8D7-BEDC36D30111}"/>
              </a:ext>
            </a:extLst>
          </p:cNvPr>
          <p:cNvGrpSpPr/>
          <p:nvPr/>
        </p:nvGrpSpPr>
        <p:grpSpPr>
          <a:xfrm rot="18771711" flipV="1">
            <a:off x="1489734" y="4166928"/>
            <a:ext cx="736783" cy="1111458"/>
            <a:chOff x="4854872" y="4078618"/>
            <a:chExt cx="736783" cy="967600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F21DF5B-21E4-25A6-525C-23B684BA50AF}"/>
                </a:ext>
              </a:extLst>
            </p:cNvPr>
            <p:cNvSpPr/>
            <p:nvPr/>
          </p:nvSpPr>
          <p:spPr>
            <a:xfrm rot="9447792">
              <a:off x="4854872" y="4078618"/>
              <a:ext cx="736783" cy="855195"/>
            </a:xfrm>
            <a:prstGeom prst="arc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32">
              <a:extLst>
                <a:ext uri="{FF2B5EF4-FFF2-40B4-BE49-F238E27FC236}">
                  <a16:creationId xmlns:a16="http://schemas.microsoft.com/office/drawing/2014/main" id="{914115E2-A293-3308-B9BB-F264A4B7DD1F}"/>
                </a:ext>
              </a:extLst>
            </p:cNvPr>
            <p:cNvSpPr/>
            <p:nvPr/>
          </p:nvSpPr>
          <p:spPr>
            <a:xfrm rot="12132065">
              <a:off x="5231296" y="4731742"/>
              <a:ext cx="306845" cy="314476"/>
            </a:xfrm>
            <a:custGeom>
              <a:avLst/>
              <a:gdLst>
                <a:gd name="connsiteX0" fmla="*/ 0 w 218449"/>
                <a:gd name="connsiteY0" fmla="*/ 218449 h 218449"/>
                <a:gd name="connsiteX1" fmla="*/ 0 w 218449"/>
                <a:gd name="connsiteY1" fmla="*/ 0 h 218449"/>
                <a:gd name="connsiteX2" fmla="*/ 218449 w 218449"/>
                <a:gd name="connsiteY2" fmla="*/ 218449 h 218449"/>
                <a:gd name="connsiteX3" fmla="*/ 0 w 218449"/>
                <a:gd name="connsiteY3" fmla="*/ 218449 h 218449"/>
                <a:gd name="connsiteX0" fmla="*/ 0 w 284233"/>
                <a:gd name="connsiteY0" fmla="*/ 264498 h 264498"/>
                <a:gd name="connsiteX1" fmla="*/ 65784 w 284233"/>
                <a:gd name="connsiteY1" fmla="*/ 0 h 264498"/>
                <a:gd name="connsiteX2" fmla="*/ 284233 w 284233"/>
                <a:gd name="connsiteY2" fmla="*/ 218449 h 264498"/>
                <a:gd name="connsiteX3" fmla="*/ 0 w 284233"/>
                <a:gd name="connsiteY3" fmla="*/ 264498 h 264498"/>
                <a:gd name="connsiteX0" fmla="*/ 0 w 264498"/>
                <a:gd name="connsiteY0" fmla="*/ 271076 h 271076"/>
                <a:gd name="connsiteX1" fmla="*/ 46049 w 264498"/>
                <a:gd name="connsiteY1" fmla="*/ 0 h 271076"/>
                <a:gd name="connsiteX2" fmla="*/ 264498 w 264498"/>
                <a:gd name="connsiteY2" fmla="*/ 218449 h 271076"/>
                <a:gd name="connsiteX3" fmla="*/ 0 w 264498"/>
                <a:gd name="connsiteY3" fmla="*/ 271076 h 27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498" h="271076">
                  <a:moveTo>
                    <a:pt x="0" y="271076"/>
                  </a:moveTo>
                  <a:lnTo>
                    <a:pt x="46049" y="0"/>
                  </a:lnTo>
                  <a:lnTo>
                    <a:pt x="264498" y="218449"/>
                  </a:lnTo>
                  <a:lnTo>
                    <a:pt x="0" y="2710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A8D84FB-7C85-5509-A2E9-35483C06C5B9}"/>
              </a:ext>
            </a:extLst>
          </p:cNvPr>
          <p:cNvSpPr txBox="1"/>
          <p:nvPr/>
        </p:nvSpPr>
        <p:spPr>
          <a:xfrm>
            <a:off x="754226" y="5030234"/>
            <a:ext cx="2770853" cy="9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</a:rPr>
              <a:t>Scan QR to get a </a:t>
            </a:r>
            <a:r>
              <a:rPr lang="en-US" b="1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proposal PowerPoint template</a:t>
            </a:r>
            <a:endParaRPr lang="en-US" b="1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825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1602-10C6-B4FF-AA6C-BEB83801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069086F-659E-C574-4C00-FF3D3425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Executive summary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C70628-5D82-B95A-0DC6-CD6D35ECBF14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6782B-C468-53AA-5CC5-87477AF555D6}"/>
              </a:ext>
            </a:extLst>
          </p:cNvPr>
          <p:cNvSpPr txBox="1">
            <a:spLocks/>
          </p:cNvSpPr>
          <p:nvPr/>
        </p:nvSpPr>
        <p:spPr>
          <a:xfrm>
            <a:off x="507461" y="3533535"/>
            <a:ext cx="3123637" cy="160043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Start with “why”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Emphasize strategic alignment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Stay outcome-focused</a:t>
            </a:r>
          </a:p>
        </p:txBody>
      </p:sp>
      <p:pic>
        <p:nvPicPr>
          <p:cNvPr id="2" name="Picture 1" descr="image.png">
            <a:extLst>
              <a:ext uri="{FF2B5EF4-FFF2-40B4-BE49-F238E27FC236}">
                <a16:creationId xmlns:a16="http://schemas.microsoft.com/office/drawing/2014/main" id="{4A72270B-0206-0C43-86C6-22341A34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61" y="765349"/>
            <a:ext cx="6909996" cy="3990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EAEDAFF4-00BC-06EE-FDC6-0A9C7006EBB0}"/>
              </a:ext>
            </a:extLst>
          </p:cNvPr>
          <p:cNvSpPr/>
          <p:nvPr/>
        </p:nvSpPr>
        <p:spPr>
          <a:xfrm>
            <a:off x="4213937" y="2239239"/>
            <a:ext cx="1977396" cy="6354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Summarize the ask</a:t>
            </a:r>
          </a:p>
        </p:txBody>
      </p:sp>
    </p:spTree>
    <p:extLst>
      <p:ext uri="{BB962C8B-B14F-4D97-AF65-F5344CB8AC3E}">
        <p14:creationId xmlns:p14="http://schemas.microsoft.com/office/powerpoint/2010/main" val="32996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13E56-408C-F6CD-661A-0932A489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11C8B53-98B9-2D89-9305-1795C9D7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Current challenges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9D11E-C203-EC3E-4123-543CA1A76965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D9AF658-75B9-4083-7470-297584B4B48F}"/>
              </a:ext>
            </a:extLst>
          </p:cNvPr>
          <p:cNvSpPr txBox="1">
            <a:spLocks/>
          </p:cNvSpPr>
          <p:nvPr/>
        </p:nvSpPr>
        <p:spPr>
          <a:xfrm>
            <a:off x="507461" y="3271925"/>
            <a:ext cx="3123637" cy="212365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Know your audience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Quantify pain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Emphasize expense, urgency, and noncompliance as “the cost of doing nothing”</a:t>
            </a:r>
          </a:p>
        </p:txBody>
      </p:sp>
      <p:pic>
        <p:nvPicPr>
          <p:cNvPr id="2" name="Picture 1" descr="image.png">
            <a:extLst>
              <a:ext uri="{FF2B5EF4-FFF2-40B4-BE49-F238E27FC236}">
                <a16:creationId xmlns:a16="http://schemas.microsoft.com/office/drawing/2014/main" id="{C1DB0240-6E43-0CC0-CDD7-89A5C006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561" y="765349"/>
            <a:ext cx="6909996" cy="3990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FE9DBADF-3716-5DDE-B066-B2C613EBB4FC}"/>
              </a:ext>
            </a:extLst>
          </p:cNvPr>
          <p:cNvSpPr/>
          <p:nvPr/>
        </p:nvSpPr>
        <p:spPr>
          <a:xfrm>
            <a:off x="4225660" y="2266237"/>
            <a:ext cx="1977396" cy="6354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Summarize the ask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83AB78B-BD86-6B69-604C-589E51B42E2E}"/>
              </a:ext>
            </a:extLst>
          </p:cNvPr>
          <p:cNvSpPr/>
          <p:nvPr/>
        </p:nvSpPr>
        <p:spPr>
          <a:xfrm>
            <a:off x="4225660" y="3414117"/>
            <a:ext cx="2480679" cy="829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Why? Cost savings, efficiency, hit plan</a:t>
            </a:r>
          </a:p>
        </p:txBody>
      </p:sp>
    </p:spTree>
    <p:extLst>
      <p:ext uri="{BB962C8B-B14F-4D97-AF65-F5344CB8AC3E}">
        <p14:creationId xmlns:p14="http://schemas.microsoft.com/office/powerpoint/2010/main" val="49092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8CE2-79E4-D3EB-3B52-7DFE1946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5756697-CB8B-D679-F1DB-2034171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Proposed solution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A908B-0F24-09E7-6A22-00BC770BC0B6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323A6CF-EEFB-F4F3-E9A7-CF77F34CE85B}"/>
              </a:ext>
            </a:extLst>
          </p:cNvPr>
          <p:cNvSpPr txBox="1">
            <a:spLocks/>
          </p:cNvSpPr>
          <p:nvPr/>
        </p:nvSpPr>
        <p:spPr>
          <a:xfrm>
            <a:off x="507461" y="3402730"/>
            <a:ext cx="3123637" cy="186204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Don’t lead with features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Reference case studies and peers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Frame the software as an enabler</a:t>
            </a:r>
          </a:p>
        </p:txBody>
      </p:sp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8294C813-6661-0CAA-11A2-69B27EA1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98"/>
          <a:stretch/>
        </p:blipFill>
        <p:spPr>
          <a:xfrm>
            <a:off x="4865077" y="789155"/>
            <a:ext cx="7052807" cy="386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970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0B9A-4241-063F-B7B8-FF8B31A2D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FC1F043-CC83-089F-F279-7E39CA84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Cost-benefit analysis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B14CA-0FAD-05FE-B179-9A71448427AD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C36C93E-9760-1894-2744-1737A68C57A3}"/>
              </a:ext>
            </a:extLst>
          </p:cNvPr>
          <p:cNvSpPr txBox="1">
            <a:spLocks/>
          </p:cNvSpPr>
          <p:nvPr/>
        </p:nvSpPr>
        <p:spPr>
          <a:xfrm>
            <a:off x="507461" y="3664340"/>
            <a:ext cx="3123637" cy="13388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Show ROI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Use conservative estimates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Include intangibles</a:t>
            </a:r>
          </a:p>
        </p:txBody>
      </p:sp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28C9E021-35FD-0F21-F6B9-D2911687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44" y="817305"/>
            <a:ext cx="6909995" cy="39905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3038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21E52-1586-CED5-9349-650A154E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09E913A-D080-EF83-DDD8-DE19B3B1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4" y="1199992"/>
            <a:ext cx="3578275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Implementation plan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19D84-D95D-3E4C-0254-E4B052CD426D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03C486B-B6FF-4F1A-130E-799C4B497CF0}"/>
              </a:ext>
            </a:extLst>
          </p:cNvPr>
          <p:cNvSpPr txBox="1">
            <a:spLocks/>
          </p:cNvSpPr>
          <p:nvPr/>
        </p:nvSpPr>
        <p:spPr>
          <a:xfrm>
            <a:off x="507461" y="3664340"/>
            <a:ext cx="3123637" cy="13388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Show the phases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Address support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Emphasize quick wins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6BACD-5158-13DF-98F3-49ED3B352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93" y="783892"/>
            <a:ext cx="7150695" cy="349425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60120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F965-D25C-8799-D28D-1299AF9AD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33C37B4-9A9A-856E-E853-5219F8FC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Stakeholder impact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644F48-A597-6507-1AF4-DF7175A75171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0019F36-BDD4-6812-1A31-29CE291DD7BB}"/>
              </a:ext>
            </a:extLst>
          </p:cNvPr>
          <p:cNvSpPr txBox="1">
            <a:spLocks/>
          </p:cNvSpPr>
          <p:nvPr/>
        </p:nvSpPr>
        <p:spPr>
          <a:xfrm>
            <a:off x="507461" y="3402730"/>
            <a:ext cx="3123637" cy="186204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Align to strategic goals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Emphasize cross-department benefits and outcomes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Tie to KPIs and mandates</a:t>
            </a:r>
          </a:p>
        </p:txBody>
      </p: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84794123-237E-1C98-69DF-3166BFC1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44" y="869262"/>
            <a:ext cx="6909995" cy="39905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6268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09D93-0286-AF25-D9B6-6FD89FBD988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venir Next LT Pro"/>
              </a:rPr>
              <a:t>Identify the need for reliable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venir Next LT Pro"/>
              </a:rPr>
              <a:t>Outline key benefits and ROI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venir Next LT Pro"/>
              </a:rPr>
              <a:t>Build the financial case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venir Next LT Pro"/>
              </a:rPr>
              <a:t>Overcome stakeholder objections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venir Next LT Pro"/>
              </a:rPr>
              <a:t>Craft a persuasive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8CDE-0ED2-1E02-9F2D-BE9499BDD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Today’s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D6936-C523-6BB6-C341-B39555CBC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9412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5E8BA-C963-00A0-BC12-03908B7EA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24F0CA5-63D2-319C-7A58-BB0EA8B9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1241556"/>
            <a:ext cx="3123637" cy="176458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>
                <a:solidFill>
                  <a:schemeClr val="accent1"/>
                </a:solidFill>
              </a:rPr>
              <a:t>Risks and mitigation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73E539-6368-2569-BAFC-82E07088D4D9}"/>
              </a:ext>
            </a:extLst>
          </p:cNvPr>
          <p:cNvCxnSpPr>
            <a:cxnSpLocks/>
          </p:cNvCxnSpPr>
          <p:nvPr/>
        </p:nvCxnSpPr>
        <p:spPr>
          <a:xfrm>
            <a:off x="613317" y="3053584"/>
            <a:ext cx="2911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5444D8B-A462-F3B0-5CD4-3387BC68FF16}"/>
              </a:ext>
            </a:extLst>
          </p:cNvPr>
          <p:cNvSpPr txBox="1">
            <a:spLocks/>
          </p:cNvSpPr>
          <p:nvPr/>
        </p:nvSpPr>
        <p:spPr>
          <a:xfrm>
            <a:off x="507461" y="3402730"/>
            <a:ext cx="3123637" cy="186204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5600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1727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83030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Char char="§"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55448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Wingdings" pitchFamily="2" charset="2"/>
              <a:buNone/>
              <a:defRPr sz="2400" b="0" i="0" kern="1200">
                <a:solidFill>
                  <a:srgbClr val="162F3B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Acknowledge and anticipate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Quantify the risk</a:t>
            </a:r>
          </a:p>
          <a:p>
            <a:pPr marL="283464" lvl="1" indent="-192024" algn="r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80000"/>
              <a:buFont typeface="System Font Regular"/>
              <a:buChar char="►"/>
            </a:pPr>
            <a:r>
              <a:rPr lang="en-US" sz="1700" dirty="0">
                <a:solidFill>
                  <a:schemeClr val="bg1"/>
                </a:solidFill>
              </a:rPr>
              <a:t>Rely on your “buyer committee”</a:t>
            </a:r>
          </a:p>
        </p:txBody>
      </p:sp>
      <p:pic>
        <p:nvPicPr>
          <p:cNvPr id="2" name="Picture 1" descr="image.png">
            <a:extLst>
              <a:ext uri="{FF2B5EF4-FFF2-40B4-BE49-F238E27FC236}">
                <a16:creationId xmlns:a16="http://schemas.microsoft.com/office/drawing/2014/main" id="{04DA2B83-F024-546D-A66A-7D8F1913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45" y="935335"/>
            <a:ext cx="6909994" cy="399614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4189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FCC9-B5E7-8826-8194-26F6FD97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79" y="1588258"/>
            <a:ext cx="9362243" cy="24314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Avenir Next LT Pro"/>
              </a:rPr>
              <a:t>Q&amp;A</a:t>
            </a: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CD43A-6472-6D73-F029-81ACEF6A6AD1}"/>
              </a:ext>
            </a:extLst>
          </p:cNvPr>
          <p:cNvSpPr txBox="1"/>
          <p:nvPr/>
        </p:nvSpPr>
        <p:spPr>
          <a:xfrm>
            <a:off x="2717181" y="4616606"/>
            <a:ext cx="67576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latin typeface="Avenir Next LT Pro"/>
              </a:rPr>
              <a:t>Check out upcoming events and webinars at</a:t>
            </a:r>
            <a:br>
              <a:rPr lang="en-US" sz="2400">
                <a:latin typeface="Avenir Next LT Pro"/>
              </a:rPr>
            </a:br>
            <a:r>
              <a:rPr lang="en-US" sz="2800" b="1" u="sng" err="1">
                <a:latin typeface="Avenir Next LT Pro"/>
              </a:rPr>
              <a:t>www.EnergyCAP.com</a:t>
            </a:r>
            <a:r>
              <a:rPr lang="en-US" sz="2800" b="1" u="sng">
                <a:latin typeface="Avenir Next LT Pro"/>
              </a:rPr>
              <a:t>/events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58648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B322-0303-F43C-5CC9-B2D9E5BC6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DD9E-66AA-EF4D-5377-7D772670A2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EnergyCAP</a:t>
            </a:r>
            <a:r>
              <a:rPr lang="en-US"/>
              <a:t>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908AA-B7AC-E4BC-16C8-2F4C81D77C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Built your way.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F79CF8-0C4B-936D-7E7A-AD31A80764DC}"/>
              </a:ext>
            </a:extLst>
          </p:cNvPr>
          <p:cNvSpPr txBox="1">
            <a:spLocks/>
          </p:cNvSpPr>
          <p:nvPr/>
        </p:nvSpPr>
        <p:spPr>
          <a:xfrm>
            <a:off x="613599" y="2570789"/>
            <a:ext cx="4033928" cy="3814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txBody>
          <a:bodyPr lIns="731520" tIns="274320" rIns="182880" bIns="18288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Start with Utility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Our core platform centralizes all your utility and energy data.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0725CD-DB50-5001-8EE7-7334F69839D0}"/>
              </a:ext>
            </a:extLst>
          </p:cNvPr>
          <p:cNvSpPr txBox="1">
            <a:spLocks/>
          </p:cNvSpPr>
          <p:nvPr/>
        </p:nvSpPr>
        <p:spPr>
          <a:xfrm>
            <a:off x="5742238" y="4154201"/>
            <a:ext cx="2771088" cy="930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Carbon 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Powerful utility-based carbon tracking and streamlined GHG reporting tools.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4254FA5-8861-C48C-9B0E-92F1A9BA57D3}"/>
              </a:ext>
            </a:extLst>
          </p:cNvPr>
          <p:cNvSpPr txBox="1">
            <a:spLocks/>
          </p:cNvSpPr>
          <p:nvPr/>
        </p:nvSpPr>
        <p:spPr>
          <a:xfrm>
            <a:off x="5742239" y="3072610"/>
            <a:ext cx="2624521" cy="930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Smart 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Interval data to analyze usage trends, dig into anomalies, and find savings—powered by AI.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3A006E-4C05-9AE7-C824-239E3D82031A}"/>
              </a:ext>
            </a:extLst>
          </p:cNvPr>
          <p:cNvSpPr txBox="1">
            <a:spLocks/>
          </p:cNvSpPr>
          <p:nvPr/>
        </p:nvSpPr>
        <p:spPr>
          <a:xfrm>
            <a:off x="5078168" y="2555542"/>
            <a:ext cx="3078628" cy="34298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Powerful add-ons: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1D0C4F4-1E63-E905-062A-EDFF2962C01E}"/>
              </a:ext>
            </a:extLst>
          </p:cNvPr>
          <p:cNvSpPr txBox="1">
            <a:spLocks/>
          </p:cNvSpPr>
          <p:nvPr/>
        </p:nvSpPr>
        <p:spPr>
          <a:xfrm>
            <a:off x="8756453" y="4154199"/>
            <a:ext cx="3027878" cy="930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Chargebacks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Quickly allocate and recoup utility costs from tenants, across departments, by project, and more.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A5FDD85-E8AD-2A3B-8988-17D95EAE98EA}"/>
              </a:ext>
            </a:extLst>
          </p:cNvPr>
          <p:cNvSpPr txBox="1">
            <a:spLocks/>
          </p:cNvSpPr>
          <p:nvPr/>
        </p:nvSpPr>
        <p:spPr>
          <a:xfrm>
            <a:off x="8756452" y="3072610"/>
            <a:ext cx="2715852" cy="930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Advanced Accounting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Our powerful trio of accounting features: accounting export, utility budgets, and bill accruals. 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3F17025A-346A-05C5-2A4F-BF31F9586C86}"/>
              </a:ext>
            </a:extLst>
          </p:cNvPr>
          <p:cNvSpPr txBox="1">
            <a:spLocks/>
          </p:cNvSpPr>
          <p:nvPr/>
        </p:nvSpPr>
        <p:spPr>
          <a:xfrm>
            <a:off x="8756452" y="5208620"/>
            <a:ext cx="3165038" cy="12128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BI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Connect your energy data using the power and flexibility of your favorite business intelligence applications: Power BI®, Tableau®, Excel, and others.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6B4F9B2-DE57-9070-ABA5-8AE0FBC51437}"/>
              </a:ext>
            </a:extLst>
          </p:cNvPr>
          <p:cNvSpPr txBox="1">
            <a:spLocks/>
          </p:cNvSpPr>
          <p:nvPr/>
        </p:nvSpPr>
        <p:spPr>
          <a:xfrm>
            <a:off x="5742238" y="5190069"/>
            <a:ext cx="2885220" cy="8337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Bill </a:t>
            </a:r>
            <a:r>
              <a:rPr kumimoji="0" lang="en-US" sz="1500" b="1" i="0" u="none" strike="noStrike" kern="1200" cap="none" spc="0" normalizeH="0" baseline="0" noProof="0" err="1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CAPture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Let us collect, capture, and process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your utility bills with specialized bill processing services.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6BE027-6DEE-04BE-DAC0-0E887CBC17D1}"/>
              </a:ext>
            </a:extLst>
          </p:cNvPr>
          <p:cNvCxnSpPr>
            <a:cxnSpLocks/>
          </p:cNvCxnSpPr>
          <p:nvPr/>
        </p:nvCxnSpPr>
        <p:spPr>
          <a:xfrm>
            <a:off x="5164974" y="2837166"/>
            <a:ext cx="661935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cons_product_UM">
            <a:extLst>
              <a:ext uri="{FF2B5EF4-FFF2-40B4-BE49-F238E27FC236}">
                <a16:creationId xmlns:a16="http://schemas.microsoft.com/office/drawing/2014/main" id="{F99BA056-3C46-5873-5413-E2C3EB62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9" y="2806292"/>
            <a:ext cx="40544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cons_product_SA">
            <a:extLst>
              <a:ext uri="{FF2B5EF4-FFF2-40B4-BE49-F238E27FC236}">
                <a16:creationId xmlns:a16="http://schemas.microsoft.com/office/drawing/2014/main" id="{E3E7248D-D73D-E552-8D51-CF159B67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1" y="3079430"/>
            <a:ext cx="40544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ons_product_CarbonHub">
            <a:extLst>
              <a:ext uri="{FF2B5EF4-FFF2-40B4-BE49-F238E27FC236}">
                <a16:creationId xmlns:a16="http://schemas.microsoft.com/office/drawing/2014/main" id="{C1EF7395-1216-823E-EA14-9A4B68BF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1" y="4155643"/>
            <a:ext cx="40544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ons_product_BillCAP">
            <a:extLst>
              <a:ext uri="{FF2B5EF4-FFF2-40B4-BE49-F238E27FC236}">
                <a16:creationId xmlns:a16="http://schemas.microsoft.com/office/drawing/2014/main" id="{00CFB9D0-9657-AD3F-FCFB-9337246F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101" y="5208620"/>
            <a:ext cx="40544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screenshot of a graph&#10;&#10;AI-generated content may be incorrect.">
            <a:extLst>
              <a:ext uri="{FF2B5EF4-FFF2-40B4-BE49-F238E27FC236}">
                <a16:creationId xmlns:a16="http://schemas.microsoft.com/office/drawing/2014/main" id="{2AAF390F-39D1-F672-2147-7C99ABF28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1" y="3754275"/>
            <a:ext cx="3710266" cy="2625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E54378-BBA4-938F-88ED-B9A4AD530A15}"/>
              </a:ext>
            </a:extLst>
          </p:cNvPr>
          <p:cNvSpPr txBox="1"/>
          <p:nvPr/>
        </p:nvSpPr>
        <p:spPr>
          <a:xfrm>
            <a:off x="2864693" y="7306187"/>
            <a:ext cx="175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is an option or the slide with both diagrams </a:t>
            </a:r>
          </a:p>
        </p:txBody>
      </p:sp>
    </p:spTree>
    <p:extLst>
      <p:ext uri="{BB962C8B-B14F-4D97-AF65-F5344CB8AC3E}">
        <p14:creationId xmlns:p14="http://schemas.microsoft.com/office/powerpoint/2010/main" val="20388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DF967-6259-7341-C1EF-4B088949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0229E7-9DAF-B488-C68B-3FFBE8225287}"/>
              </a:ext>
            </a:extLst>
          </p:cNvPr>
          <p:cNvSpPr txBox="1">
            <a:spLocks/>
          </p:cNvSpPr>
          <p:nvPr/>
        </p:nvSpPr>
        <p:spPr>
          <a:xfrm>
            <a:off x="543653" y="2041086"/>
            <a:ext cx="4951824" cy="2732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What steps are involved at your organization for purchasing software?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23315-C68E-5B4E-C85E-7AAC8509C62C}"/>
              </a:ext>
            </a:extLst>
          </p:cNvPr>
          <p:cNvSpPr txBox="1">
            <a:spLocks/>
          </p:cNvSpPr>
          <p:nvPr/>
        </p:nvSpPr>
        <p:spPr>
          <a:xfrm>
            <a:off x="6696524" y="2040208"/>
            <a:ext cx="5364624" cy="29833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365760" bIns="18288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RFP or formal justification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Buying committee review</a:t>
            </a:r>
            <a:endParaRPr lang="en-US" sz="3200" dirty="0">
              <a:latin typeface="Avenir Next LT Pro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 IT/Cyber security sign off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Board or council approval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Formal procurement involvement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8" name="Picture 7" descr="A person using a computer&#10;&#10;Description automatically generated">
            <a:extLst>
              <a:ext uri="{FF2B5EF4-FFF2-40B4-BE49-F238E27FC236}">
                <a16:creationId xmlns:a16="http://schemas.microsoft.com/office/drawing/2014/main" id="{FD217CFF-47D1-73F2-C5F9-33866EF4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01" y="4773178"/>
            <a:ext cx="1958542" cy="16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17867-D782-AF0B-B662-1ACFE28FE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15D8F0-F47B-F019-BC83-D7E9E85D8834}"/>
              </a:ext>
            </a:extLst>
          </p:cNvPr>
          <p:cNvSpPr/>
          <p:nvPr/>
        </p:nvSpPr>
        <p:spPr>
          <a:xfrm>
            <a:off x="9108524" y="2655220"/>
            <a:ext cx="2715896" cy="3663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4F9A51-3EC1-BC8C-8E9E-0F489985BD9E}"/>
              </a:ext>
            </a:extLst>
          </p:cNvPr>
          <p:cNvSpPr/>
          <p:nvPr/>
        </p:nvSpPr>
        <p:spPr>
          <a:xfrm>
            <a:off x="6170611" y="2655220"/>
            <a:ext cx="2721780" cy="3663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CE59BD-2B34-810F-0CB4-24EE427B5D22}"/>
              </a:ext>
            </a:extLst>
          </p:cNvPr>
          <p:cNvSpPr/>
          <p:nvPr/>
        </p:nvSpPr>
        <p:spPr>
          <a:xfrm>
            <a:off x="3228289" y="2655219"/>
            <a:ext cx="2721780" cy="3431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F22B6E-C7DE-7AFE-1034-5D6ED7D17D61}"/>
              </a:ext>
            </a:extLst>
          </p:cNvPr>
          <p:cNvSpPr/>
          <p:nvPr/>
        </p:nvSpPr>
        <p:spPr>
          <a:xfrm>
            <a:off x="299247" y="2655219"/>
            <a:ext cx="2706154" cy="3631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3F33A-579E-55B1-240B-CB79C0A63C6F}"/>
              </a:ext>
            </a:extLst>
          </p:cNvPr>
          <p:cNvSpPr/>
          <p:nvPr/>
        </p:nvSpPr>
        <p:spPr>
          <a:xfrm>
            <a:off x="0" y="4591542"/>
            <a:ext cx="12192000" cy="2266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9FAC73-A9C4-CE63-33D7-9A7613865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Speak their language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504734-8E45-CF48-62E2-28F1031B7D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Know your decisionmakers</a:t>
            </a:r>
          </a:p>
        </p:txBody>
      </p:sp>
      <p:pic>
        <p:nvPicPr>
          <p:cNvPr id="23" name="Picture 22" descr="A white building with windows&#10;&#10;Description automatically generated">
            <a:extLst>
              <a:ext uri="{FF2B5EF4-FFF2-40B4-BE49-F238E27FC236}">
                <a16:creationId xmlns:a16="http://schemas.microsoft.com/office/drawing/2014/main" id="{F1744192-7F53-12A7-038B-8F9FC4D1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4" y="2249985"/>
            <a:ext cx="593135" cy="661099"/>
          </a:xfrm>
          <a:prstGeom prst="rect">
            <a:avLst/>
          </a:prstGeom>
        </p:spPr>
      </p:pic>
      <p:pic>
        <p:nvPicPr>
          <p:cNvPr id="25" name="Picture 24" descr="A calculator with a green button&#10;&#10;Description automatically generated">
            <a:extLst>
              <a:ext uri="{FF2B5EF4-FFF2-40B4-BE49-F238E27FC236}">
                <a16:creationId xmlns:a16="http://schemas.microsoft.com/office/drawing/2014/main" id="{242CD7CD-6A09-44C6-E057-B6D99D701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461" y="2249984"/>
            <a:ext cx="528822" cy="651354"/>
          </a:xfrm>
          <a:prstGeom prst="rect">
            <a:avLst/>
          </a:prstGeom>
        </p:spPr>
      </p:pic>
      <p:pic>
        <p:nvPicPr>
          <p:cNvPr id="29" name="Picture 28" descr="A computer server with a shield and a lock&#10;&#10;Description automatically generated">
            <a:extLst>
              <a:ext uri="{FF2B5EF4-FFF2-40B4-BE49-F238E27FC236}">
                <a16:creationId xmlns:a16="http://schemas.microsoft.com/office/drawing/2014/main" id="{202F7A02-29EE-A8F2-4EEB-BACE82B3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471" y="2249982"/>
            <a:ext cx="618122" cy="6513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D2D0-1CA4-BBBA-EB3C-41862A0F2BF0}"/>
              </a:ext>
            </a:extLst>
          </p:cNvPr>
          <p:cNvSpPr txBox="1"/>
          <p:nvPr/>
        </p:nvSpPr>
        <p:spPr>
          <a:xfrm>
            <a:off x="382446" y="2991899"/>
            <a:ext cx="2588038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Facilities/operations</a:t>
            </a:r>
          </a:p>
          <a:p>
            <a:pPr marL="54864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90000"/>
              <a:tabLst/>
              <a:defRPr/>
            </a:pPr>
            <a:r>
              <a:rPr lang="en-US" sz="1500" dirty="0">
                <a:solidFill>
                  <a:srgbClr val="162F3B"/>
                </a:solidFill>
                <a:latin typeface="Avenir Next LT Pro" panose="020B0504020202020204" pitchFamily="34" charset="77"/>
              </a:rPr>
              <a:t>Care about comfort, safety, and troubleshooting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520E33-8A05-2F61-A5DA-0958E9D7372A}"/>
              </a:ext>
            </a:extLst>
          </p:cNvPr>
          <p:cNvSpPr txBox="1"/>
          <p:nvPr/>
        </p:nvSpPr>
        <p:spPr>
          <a:xfrm>
            <a:off x="382446" y="4823962"/>
            <a:ext cx="2588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Your language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Less work, not more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venir Next LT Pro" panose="020B0504020202020204" pitchFamily="34" charset="77"/>
              </a:rPr>
              <a:t>Justify upgrades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venir Next LT Pro" panose="020B0504020202020204" pitchFamily="34" charset="77"/>
              </a:rPr>
              <a:t>Time savings, not just cost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66819D-7ADD-6BAC-D747-1E226F89E610}"/>
              </a:ext>
            </a:extLst>
          </p:cNvPr>
          <p:cNvSpPr txBox="1"/>
          <p:nvPr/>
        </p:nvSpPr>
        <p:spPr>
          <a:xfrm>
            <a:off x="3360737" y="2991899"/>
            <a:ext cx="236592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Schoolboard</a:t>
            </a:r>
          </a:p>
          <a:p>
            <a:pPr marL="54864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Care about transparency, goal achievement, student well-being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EEF4-23AB-3974-94EF-AE2B5ABED0B8}"/>
              </a:ext>
            </a:extLst>
          </p:cNvPr>
          <p:cNvSpPr txBox="1"/>
          <p:nvPr/>
        </p:nvSpPr>
        <p:spPr>
          <a:xfrm>
            <a:off x="3360737" y="4770224"/>
            <a:ext cx="2606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Your language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venir Next LT Pro" panose="020B0504020202020204" pitchFamily="34" charset="77"/>
              </a:rPr>
              <a:t>Justify </a:t>
            </a:r>
            <a:r>
              <a:rPr lang="en-US" sz="1600" dirty="0" err="1">
                <a:solidFill>
                  <a:srgbClr val="FFFFFF"/>
                </a:solidFill>
                <a:latin typeface="Avenir Next LT Pro" panose="020B0504020202020204" pitchFamily="34" charset="77"/>
              </a:rPr>
              <a:t>CApEx</a:t>
            </a:r>
            <a:r>
              <a:rPr lang="en-US" sz="1600" dirty="0">
                <a:solidFill>
                  <a:srgbClr val="FFFFFF"/>
                </a:solidFill>
                <a:latin typeface="Avenir Next LT Pro" panose="020B0504020202020204" pitchFamily="34" charset="77"/>
              </a:rPr>
              <a:t> requests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Meet goals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Demonstrate stewardship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121FBC-568A-F57C-FCD5-4AE8F3F50666}"/>
              </a:ext>
            </a:extLst>
          </p:cNvPr>
          <p:cNvSpPr txBox="1"/>
          <p:nvPr/>
        </p:nvSpPr>
        <p:spPr>
          <a:xfrm>
            <a:off x="6281738" y="4770224"/>
            <a:ext cx="2602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Your language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Controllable costs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Automate reporting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Identify savings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158898-F294-FD90-D01C-9385993D59A2}"/>
              </a:ext>
            </a:extLst>
          </p:cNvPr>
          <p:cNvSpPr txBox="1"/>
          <p:nvPr/>
        </p:nvSpPr>
        <p:spPr>
          <a:xfrm>
            <a:off x="6281736" y="2991899"/>
            <a:ext cx="2602841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CFO/ Finance teams</a:t>
            </a:r>
          </a:p>
          <a:p>
            <a:pPr marL="54864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8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Care about forecasting, avoided costs, grant eligibility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8A0DF6-E9B1-B397-34B2-FF45486755D9}"/>
              </a:ext>
            </a:extLst>
          </p:cNvPr>
          <p:cNvSpPr txBox="1"/>
          <p:nvPr/>
        </p:nvSpPr>
        <p:spPr>
          <a:xfrm>
            <a:off x="9202737" y="4770224"/>
            <a:ext cx="260681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Your language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Operational savings without sacrifice</a:t>
            </a:r>
          </a:p>
          <a:p>
            <a:pPr marL="164592" marR="0" lvl="0" indent="-10972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Protect instructional time and space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CA40EF-628F-13C4-4CAE-202A28522B20}"/>
              </a:ext>
            </a:extLst>
          </p:cNvPr>
          <p:cNvSpPr txBox="1"/>
          <p:nvPr/>
        </p:nvSpPr>
        <p:spPr>
          <a:xfrm>
            <a:off x="9202737" y="2991899"/>
            <a:ext cx="2508166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Superintendents</a:t>
            </a:r>
          </a:p>
          <a:p>
            <a:pPr marL="54864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Care about budgets, community perception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542CAC-8642-6D0A-4E32-D9966EBD589C}"/>
              </a:ext>
            </a:extLst>
          </p:cNvPr>
          <p:cNvSpPr/>
          <p:nvPr/>
        </p:nvSpPr>
        <p:spPr>
          <a:xfrm>
            <a:off x="306680" y="4467968"/>
            <a:ext cx="2706154" cy="193951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3D17E-8F52-117D-958A-EF49FE081AD8}"/>
              </a:ext>
            </a:extLst>
          </p:cNvPr>
          <p:cNvSpPr/>
          <p:nvPr/>
        </p:nvSpPr>
        <p:spPr>
          <a:xfrm>
            <a:off x="3240380" y="4467968"/>
            <a:ext cx="2706154" cy="193951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0016E-4B0E-AEF2-5FDF-746EC16979AC}"/>
              </a:ext>
            </a:extLst>
          </p:cNvPr>
          <p:cNvSpPr/>
          <p:nvPr/>
        </p:nvSpPr>
        <p:spPr>
          <a:xfrm>
            <a:off x="6174080" y="4467968"/>
            <a:ext cx="2706154" cy="193951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8E4D4-BFC3-AE89-DFFF-362022BC76C0}"/>
              </a:ext>
            </a:extLst>
          </p:cNvPr>
          <p:cNvSpPr/>
          <p:nvPr/>
        </p:nvSpPr>
        <p:spPr>
          <a:xfrm>
            <a:off x="9107780" y="4467968"/>
            <a:ext cx="2706154" cy="1939514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5FB5F6-10BD-491E-60EA-D8D6077DC764}"/>
              </a:ext>
            </a:extLst>
          </p:cNvPr>
          <p:cNvGrpSpPr/>
          <p:nvPr/>
        </p:nvGrpSpPr>
        <p:grpSpPr>
          <a:xfrm>
            <a:off x="5193368" y="6575491"/>
            <a:ext cx="2002115" cy="125999"/>
            <a:chOff x="5093355" y="6585016"/>
            <a:chExt cx="2002115" cy="1259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5DCF71-AE5A-2888-49D3-065726CDB3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093355" y="6598818"/>
              <a:ext cx="731520" cy="9204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1DCE5E-7129-F0A4-7625-BE666C2100AC}"/>
                </a:ext>
              </a:extLst>
            </p:cNvPr>
            <p:cNvGrpSpPr/>
            <p:nvPr userDrawn="1"/>
          </p:nvGrpSpPr>
          <p:grpSpPr>
            <a:xfrm>
              <a:off x="5896080" y="6585016"/>
              <a:ext cx="1199390" cy="125999"/>
              <a:chOff x="8632062" y="6585016"/>
              <a:chExt cx="1199390" cy="1259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2EFDDE-3E61-AFFE-3749-06EDF3D32BD0}"/>
                  </a:ext>
                </a:extLst>
              </p:cNvPr>
              <p:cNvSpPr txBox="1"/>
              <p:nvPr/>
            </p:nvSpPr>
            <p:spPr>
              <a:xfrm>
                <a:off x="8718380" y="6585016"/>
                <a:ext cx="1113072" cy="125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 panose="020B0504020202020204" pitchFamily="34" charset="77"/>
                    <a:ea typeface="+mn-ea"/>
                    <a:cs typeface="+mn-cs"/>
                  </a:rPr>
                  <a:t>© EnergyCAP, LLC</a:t>
                </a: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5F9B03-B5F8-F45C-CBC1-B94EA9246E78}"/>
                  </a:ext>
                </a:extLst>
              </p:cNvPr>
              <p:cNvSpPr/>
              <p:nvPr/>
            </p:nvSpPr>
            <p:spPr>
              <a:xfrm>
                <a:off x="8632062" y="6625791"/>
                <a:ext cx="18288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50" name="Picture 2" descr="A hands shaking with a black background&#10;&#10;Description automatically generated">
            <a:extLst>
              <a:ext uri="{FF2B5EF4-FFF2-40B4-BE49-F238E27FC236}">
                <a16:creationId xmlns:a16="http://schemas.microsoft.com/office/drawing/2014/main" id="{A9BD6982-C2B5-1775-87C6-31384674A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1" y="2344314"/>
            <a:ext cx="903290" cy="5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9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EE4E-550D-19A9-AECE-2C88A5C5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109B2-E5B1-F7AD-7BFB-D1A92B92D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Texas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44711D-7A53-C525-5308-836AFEDC5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475" y="925761"/>
            <a:ext cx="8020685" cy="458686"/>
          </a:xfrm>
        </p:spPr>
        <p:txBody>
          <a:bodyPr/>
          <a:lstStyle/>
          <a:p>
            <a:r>
              <a:rPr lang="en-US" dirty="0"/>
              <a:t>Energy landscape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CE853-CA00-55FD-4A17-452CB86F196C}"/>
              </a:ext>
            </a:extLst>
          </p:cNvPr>
          <p:cNvSpPr/>
          <p:nvPr/>
        </p:nvSpPr>
        <p:spPr>
          <a:xfrm>
            <a:off x="798271" y="2106648"/>
            <a:ext cx="3426105" cy="3111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B9CC0D-A241-33E1-5696-85ABD36BF367}"/>
              </a:ext>
            </a:extLst>
          </p:cNvPr>
          <p:cNvSpPr/>
          <p:nvPr/>
        </p:nvSpPr>
        <p:spPr>
          <a:xfrm>
            <a:off x="8079719" y="2106648"/>
            <a:ext cx="3426105" cy="3111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DBBE3-9B77-47E2-83B1-01A59965C8E0}"/>
              </a:ext>
            </a:extLst>
          </p:cNvPr>
          <p:cNvSpPr/>
          <p:nvPr/>
        </p:nvSpPr>
        <p:spPr>
          <a:xfrm>
            <a:off x="4439186" y="2106648"/>
            <a:ext cx="3426105" cy="3111726"/>
          </a:xfrm>
          <a:prstGeom prst="rect">
            <a:avLst/>
          </a:prstGeom>
          <a:solidFill>
            <a:schemeClr val="bg1"/>
          </a:solidFill>
          <a:ln w="28575">
            <a:solidFill>
              <a:srgbClr val="4F92F7"/>
            </a:solidFill>
          </a:ln>
          <a:effectLst>
            <a:outerShdw blurRad="1016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41BF3-B2E8-EAED-3E24-4B81FB893241}"/>
              </a:ext>
            </a:extLst>
          </p:cNvPr>
          <p:cNvSpPr txBox="1"/>
          <p:nvPr/>
        </p:nvSpPr>
        <p:spPr>
          <a:xfrm>
            <a:off x="1044830" y="2411060"/>
            <a:ext cx="2983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162F3B"/>
                </a:solidFill>
                <a:latin typeface="Avenir Next LT Pro" panose="020B0504020202020204" pitchFamily="34" charset="77"/>
              </a:rPr>
              <a:t>Utility expenses rising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  <a:latin typeface="Avenir Next LT Pro" panose="020B0504020202020204" pitchFamily="34" charset="77"/>
              </a:rPr>
              <a:t>Peak demand charge volatility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  <a:latin typeface="Avenir Next LT Pro" panose="020B0504020202020204" pitchFamily="34" charset="77"/>
              </a:rPr>
              <a:t>Load management 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  <a:latin typeface="Avenir Next LT Pro" panose="020B0504020202020204" pitchFamily="34" charset="77"/>
              </a:rPr>
              <a:t>Rising energy prices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FE301-005E-AFDA-F862-65799EB74374}"/>
              </a:ext>
            </a:extLst>
          </p:cNvPr>
          <p:cNvSpPr txBox="1"/>
          <p:nvPr/>
        </p:nvSpPr>
        <p:spPr>
          <a:xfrm>
            <a:off x="4667707" y="2411060"/>
            <a:ext cx="29827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162F3B"/>
                </a:solidFill>
              </a:rPr>
              <a:t>Operational blind spots</a:t>
            </a:r>
            <a:endParaRPr lang="en-US" sz="1600" dirty="0">
              <a:solidFill>
                <a:srgbClr val="162F3B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No single source of truth</a:t>
            </a:r>
            <a:endParaRPr lang="en-US" sz="1400" b="1" dirty="0">
              <a:solidFill>
                <a:srgbClr val="162F3B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Reactive, not proactive</a:t>
            </a:r>
            <a:endParaRPr lang="en-US" sz="1400" b="1" dirty="0">
              <a:solidFill>
                <a:srgbClr val="162F3B"/>
              </a:solidFill>
            </a:endParaRP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Manual processes delay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0BD8B-6F2E-18F1-9222-CA840842DD13}"/>
              </a:ext>
            </a:extLst>
          </p:cNvPr>
          <p:cNvSpPr txBox="1"/>
          <p:nvPr/>
        </p:nvSpPr>
        <p:spPr>
          <a:xfrm>
            <a:off x="8313731" y="2411060"/>
            <a:ext cx="30796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162F3B"/>
                </a:solidFill>
              </a:rPr>
              <a:t>Traditional energy management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Spreadsheets are error prone, siloed, and difficult to maintain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Increasing mandates for emissions tracking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162F3B"/>
                </a:solidFill>
              </a:rPr>
              <a:t>Commands to “do more with less”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84FB2C0-14E0-6521-B0E9-3779090EFA25}"/>
              </a:ext>
            </a:extLst>
          </p:cNvPr>
          <p:cNvSpPr/>
          <p:nvPr/>
        </p:nvSpPr>
        <p:spPr>
          <a:xfrm rot="13500000">
            <a:off x="4137597" y="3557691"/>
            <a:ext cx="209638" cy="2096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C74DD36-D415-89D4-6C1A-26E5F1CE747A}"/>
              </a:ext>
            </a:extLst>
          </p:cNvPr>
          <p:cNvSpPr/>
          <p:nvPr/>
        </p:nvSpPr>
        <p:spPr>
          <a:xfrm rot="13500000">
            <a:off x="7760090" y="3557692"/>
            <a:ext cx="209638" cy="209638"/>
          </a:xfrm>
          <a:prstGeom prst="rtTriangle">
            <a:avLst/>
          </a:prstGeom>
          <a:solidFill>
            <a:srgbClr val="179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52F47-4BF9-3D57-6C39-80EFBBCA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65E263-EABC-6539-8F23-DB8A22B63068}"/>
              </a:ext>
            </a:extLst>
          </p:cNvPr>
          <p:cNvSpPr/>
          <p:nvPr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7825-283F-D318-C283-55636A48D61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5938" y="638908"/>
            <a:ext cx="6500662" cy="5580184"/>
          </a:xfrm>
        </p:spPr>
        <p:txBody>
          <a:bodyPr t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/>
              <a:t>Manual processes and fragmented data</a:t>
            </a:r>
          </a:p>
          <a:p>
            <a:pPr marL="374904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/>
              <a:t>Decentralized utility billing systems (spreadsheets and manual entry)</a:t>
            </a:r>
          </a:p>
          <a:p>
            <a:pPr marL="374904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/>
              <a:t>Time-consuming data collection and error-prone reporting</a:t>
            </a:r>
          </a:p>
          <a:p>
            <a:pPr marL="89154" lvl="1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b="1"/>
              <a:t>Operational and financial impact</a:t>
            </a:r>
          </a:p>
          <a:p>
            <a:pPr marL="374904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/>
              <a:t>Wasted employee hours and missed cost-saving opportunities</a:t>
            </a:r>
          </a:p>
          <a:p>
            <a:pPr marL="374904" lvl="1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/>
              <a:t>Difficulty tracking and reporting on sustainability goals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B9B16-F32F-3994-78A5-13E36FD3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4" y="1550203"/>
            <a:ext cx="3184305" cy="1402149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The energy management challenge</a:t>
            </a:r>
          </a:p>
        </p:txBody>
      </p:sp>
      <p:pic>
        <p:nvPicPr>
          <p:cNvPr id="4" name="Picture 3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EEFFDBC7-0A3B-A92E-36BF-C5FD586D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2" y="3289300"/>
            <a:ext cx="3047514" cy="27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D9FF1-61D1-7F5B-D51F-E19EC063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0C1C21-38DC-34A8-9B56-DD2BC6926D55}"/>
              </a:ext>
            </a:extLst>
          </p:cNvPr>
          <p:cNvSpPr/>
          <p:nvPr/>
        </p:nvSpPr>
        <p:spPr>
          <a:xfrm>
            <a:off x="-1" y="0"/>
            <a:ext cx="39756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5AAB-6FCE-75E6-3076-81711643009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95938" y="638908"/>
            <a:ext cx="6500662" cy="5580184"/>
          </a:xfrm>
        </p:spPr>
        <p:txBody>
          <a:bodyPr t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/>
              <a:t>Why good data matters:</a:t>
            </a:r>
          </a:p>
          <a:p>
            <a:pPr marL="374904" lvl="1" indent="-285750">
              <a:buFont typeface="Wingdings" pitchFamily="2" charset="2"/>
              <a:buChar char="§"/>
            </a:pPr>
            <a:r>
              <a:rPr lang="en-US" sz="1800"/>
              <a:t>Accurate, centralized utility data is the foundation for effective energy management</a:t>
            </a:r>
          </a:p>
          <a:p>
            <a:pPr marL="374904" lvl="1" indent="-285750">
              <a:buFont typeface="Wingdings" pitchFamily="2" charset="2"/>
              <a:buChar char="§"/>
            </a:pPr>
            <a:r>
              <a:rPr lang="en-US" sz="1800"/>
              <a:t>Enables proactive insights, compliance, and strategic decision-making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/>
              <a:t>Impact on business outcomes:</a:t>
            </a:r>
          </a:p>
          <a:p>
            <a:pPr marL="374904" lvl="1" indent="-285750">
              <a:buFont typeface="Wingdings" pitchFamily="2" charset="2"/>
              <a:buChar char="§"/>
            </a:pPr>
            <a:r>
              <a:rPr lang="en-US" sz="1800"/>
              <a:t>Improved operational efficiency</a:t>
            </a:r>
          </a:p>
          <a:p>
            <a:pPr marL="374904" lvl="1" indent="-285750">
              <a:buFont typeface="Wingdings" pitchFamily="2" charset="2"/>
              <a:buChar char="§"/>
            </a:pPr>
            <a:r>
              <a:rPr lang="en-US" sz="1800"/>
              <a:t>Enhanced sustainability reporting and stakeholder accountability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F4292-1388-2D29-2B98-EBFB3F36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74" y="1397803"/>
            <a:ext cx="3184305" cy="1402149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The need for reliable data</a:t>
            </a:r>
          </a:p>
        </p:txBody>
      </p:sp>
      <p:pic>
        <p:nvPicPr>
          <p:cNvPr id="6" name="Picture 5" descr="A person and person looking at a computer&#10;&#10;AI-generated content may be incorrect.">
            <a:extLst>
              <a:ext uri="{FF2B5EF4-FFF2-40B4-BE49-F238E27FC236}">
                <a16:creationId xmlns:a16="http://schemas.microsoft.com/office/drawing/2014/main" id="{9B6F8D2C-302D-E528-F053-EDCE944B5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1" y="3105797"/>
            <a:ext cx="3184304" cy="28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EC54F-2698-F284-4991-01AA64063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89081-D10D-02A1-4F80-653D91331C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DC831-DBE5-1FAF-1FBC-25F3E2A84E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 energy management software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A7900-A829-7610-093F-3A204826812A}"/>
              </a:ext>
            </a:extLst>
          </p:cNvPr>
          <p:cNvSpPr txBox="1"/>
          <p:nvPr/>
        </p:nvSpPr>
        <p:spPr>
          <a:xfrm>
            <a:off x="2864693" y="7306187"/>
            <a:ext cx="175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is an option or the slide with both diagrams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504DD-AABE-4829-BA36-DD7E315CE90F}"/>
              </a:ext>
            </a:extLst>
          </p:cNvPr>
          <p:cNvSpPr txBox="1"/>
          <p:nvPr/>
        </p:nvSpPr>
        <p:spPr>
          <a:xfrm>
            <a:off x="487755" y="2444477"/>
            <a:ext cx="2708200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YoY Cost savings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5CA17-D62F-567C-B50E-631A8494F47D}"/>
              </a:ext>
            </a:extLst>
          </p:cNvPr>
          <p:cNvSpPr txBox="1"/>
          <p:nvPr/>
        </p:nvSpPr>
        <p:spPr>
          <a:xfrm>
            <a:off x="487755" y="3260508"/>
            <a:ext cx="2708200" cy="1755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EnergyCAP average: 7.5%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Berkeley National Labs average: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4F5EF-DBBD-E1E2-79F1-886CF967CCCD}"/>
              </a:ext>
            </a:extLst>
          </p:cNvPr>
          <p:cNvSpPr txBox="1"/>
          <p:nvPr/>
        </p:nvSpPr>
        <p:spPr>
          <a:xfrm>
            <a:off x="3357955" y="2444477"/>
            <a:ext cx="2708200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Time savings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066D6-5F0A-72A5-2808-414A742AA85D}"/>
              </a:ext>
            </a:extLst>
          </p:cNvPr>
          <p:cNvSpPr txBox="1"/>
          <p:nvPr/>
        </p:nvSpPr>
        <p:spPr>
          <a:xfrm>
            <a:off x="3357955" y="3260508"/>
            <a:ext cx="2708200" cy="1755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Average of 37 hours per month saved in employee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D7F35-136A-0130-681F-132DD99A01E2}"/>
              </a:ext>
            </a:extLst>
          </p:cNvPr>
          <p:cNvSpPr txBox="1"/>
          <p:nvPr/>
        </p:nvSpPr>
        <p:spPr>
          <a:xfrm>
            <a:off x="6228155" y="2444478"/>
            <a:ext cx="2708200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Enhanced reporting and decision-making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E1A25D-71B3-7049-DDC5-BDF73092B83C}"/>
              </a:ext>
            </a:extLst>
          </p:cNvPr>
          <p:cNvSpPr txBox="1"/>
          <p:nvPr/>
        </p:nvSpPr>
        <p:spPr>
          <a:xfrm>
            <a:off x="6228155" y="3260508"/>
            <a:ext cx="2708200" cy="1755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Automated data collection, real-time analytics, and integrated dashboards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B881D-9204-2F18-982E-C80D6DEB1C55}"/>
              </a:ext>
            </a:extLst>
          </p:cNvPr>
          <p:cNvSpPr txBox="1"/>
          <p:nvPr/>
        </p:nvSpPr>
        <p:spPr>
          <a:xfrm>
            <a:off x="9098355" y="2444478"/>
            <a:ext cx="2708200" cy="701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square" lIns="182880" tIns="9144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FFFF"/>
                </a:solidFill>
                <a:latin typeface="Avenir Next LT Pro"/>
              </a:rPr>
              <a:t>Compliance and reporting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40332-40AD-0262-8E22-704511D2F055}"/>
              </a:ext>
            </a:extLst>
          </p:cNvPr>
          <p:cNvSpPr txBox="1"/>
          <p:nvPr/>
        </p:nvSpPr>
        <p:spPr>
          <a:xfrm>
            <a:off x="9098355" y="3260508"/>
            <a:ext cx="2708200" cy="17559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182880" tIns="182880" rIns="182880" bIns="182880" rtlCol="0">
            <a:noAutofit/>
          </a:bodyPr>
          <a:lstStyle/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Emissions tracking for reporting compliance</a:t>
            </a:r>
          </a:p>
          <a:p>
            <a:pPr marL="630936" lvl="1" indent="-173736"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162F3B"/>
                </a:solidFill>
                <a:latin typeface="Avenir Next LT Pro"/>
              </a:rPr>
              <a:t>BPS</a:t>
            </a:r>
          </a:p>
          <a:p>
            <a:pPr marL="630936" lvl="1" indent="-173736">
              <a:buFont typeface="Wingdings" pitchFamily="2" charset="2"/>
              <a:buChar char="§"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Benchmarking</a:t>
            </a:r>
          </a:p>
          <a:p>
            <a:pPr marL="630936" lvl="1" indent="-173736"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162F3B"/>
                </a:solidFill>
                <a:latin typeface="Avenir Next LT Pro"/>
              </a:rPr>
              <a:t>CA emissions reporting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62F3B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7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3D25-DE65-D6AC-165A-252A592C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B2FE1-CD94-6932-38AE-F789FBDE2D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EMS savings maturity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947BC-A316-C8CD-06EB-1D1F59D43E45}"/>
              </a:ext>
            </a:extLst>
          </p:cNvPr>
          <p:cNvSpPr/>
          <p:nvPr/>
        </p:nvSpPr>
        <p:spPr>
          <a:xfrm>
            <a:off x="640081" y="3687096"/>
            <a:ext cx="2148840" cy="1988573"/>
          </a:xfrm>
          <a:prstGeom prst="rect">
            <a:avLst/>
          </a:prstGeom>
          <a:solidFill>
            <a:srgbClr val="16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</a:rPr>
              <a:t>Utility bill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</a:rPr>
              <a:t>Data consolidation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</a:rPr>
              <a:t>Time savings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</a:rPr>
              <a:t>Low-hanging fruit from bill auditing &amp; benchmarking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6FADA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6FADA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6FADA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A47E0-6348-F221-FC46-693F2C6CF89F}"/>
              </a:ext>
            </a:extLst>
          </p:cNvPr>
          <p:cNvSpPr/>
          <p:nvPr/>
        </p:nvSpPr>
        <p:spPr>
          <a:xfrm>
            <a:off x="2852145" y="3417830"/>
            <a:ext cx="2148840" cy="2257839"/>
          </a:xfrm>
          <a:prstGeom prst="rect">
            <a:avLst/>
          </a:prstGeom>
          <a:solidFill>
            <a:srgbClr val="16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Automate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Automation of bill entry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Reduced manual effort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Additional billing errors identified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6FADA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340C3-823C-5465-2292-15A89D3DA319}"/>
              </a:ext>
            </a:extLst>
          </p:cNvPr>
          <p:cNvSpPr/>
          <p:nvPr/>
        </p:nvSpPr>
        <p:spPr>
          <a:xfrm>
            <a:off x="5064209" y="3200751"/>
            <a:ext cx="2148840" cy="2474212"/>
          </a:xfrm>
          <a:prstGeom prst="rect">
            <a:avLst/>
          </a:prstGeom>
          <a:solidFill>
            <a:srgbClr val="16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44000" rIns="27432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Monitor usage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6FADA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Energy usage monitoring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Efficiency upgrades 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CAPex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)​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Operational savings (schedules, set points, proactive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mgmt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FFFFFF"/>
                </a:solidFill>
                <a:latin typeface="Avenir Next LT Pro"/>
                <a:cs typeface="Arial" panose="020B0604020202020204" pitchFamily="34" charset="0"/>
              </a:rPr>
              <a:t>S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hut it off, set it back,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tune it up!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6BA68-AE53-A507-0537-A076A31B255D}"/>
              </a:ext>
            </a:extLst>
          </p:cNvPr>
          <p:cNvSpPr/>
          <p:nvPr/>
        </p:nvSpPr>
        <p:spPr>
          <a:xfrm>
            <a:off x="7276273" y="3038168"/>
            <a:ext cx="2148840" cy="2646075"/>
          </a:xfrm>
          <a:prstGeom prst="rect">
            <a:avLst/>
          </a:prstGeom>
          <a:solidFill>
            <a:srgbClr val="16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27432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Streamline financials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Eliminate late fees, streamline accounting and AP processes, and hand off payments.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08958-BE12-BCB5-4AE6-F9D283A48F20}"/>
              </a:ext>
            </a:extLst>
          </p:cNvPr>
          <p:cNvSpPr/>
          <p:nvPr/>
        </p:nvSpPr>
        <p:spPr>
          <a:xfrm>
            <a:off x="9488336" y="2851355"/>
            <a:ext cx="2148840" cy="2831481"/>
          </a:xfrm>
          <a:prstGeom prst="rect">
            <a:avLst/>
          </a:prstGeom>
          <a:solidFill>
            <a:srgbClr val="162F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274320" bIns="144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CC24D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Comply and report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Simplified ESG &amp; GHG reporting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Time savings 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C24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Improved compliance readiness.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CC7F0-B3E7-5C92-6430-2CE2779CEF87}"/>
              </a:ext>
            </a:extLst>
          </p:cNvPr>
          <p:cNvSpPr/>
          <p:nvPr/>
        </p:nvSpPr>
        <p:spPr>
          <a:xfrm>
            <a:off x="646430" y="5672942"/>
            <a:ext cx="10999632" cy="518593"/>
          </a:xfrm>
          <a:prstGeom prst="rect">
            <a:avLst/>
          </a:prstGeom>
          <a:gradFill>
            <a:gsLst>
              <a:gs pos="66000">
                <a:schemeClr val="accent2"/>
              </a:gs>
              <a:gs pos="32000">
                <a:schemeClr val="accent4"/>
              </a:gs>
              <a:gs pos="0">
                <a:schemeClr val="accent1"/>
              </a:gs>
              <a:gs pos="98313">
                <a:schemeClr val="accent3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F4076-0F0E-9B3C-5E9B-421E9B94ED5B}"/>
              </a:ext>
            </a:extLst>
          </p:cNvPr>
          <p:cNvSpPr txBox="1"/>
          <p:nvPr/>
        </p:nvSpPr>
        <p:spPr>
          <a:xfrm>
            <a:off x="4834857" y="5761840"/>
            <a:ext cx="272051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  <a:ea typeface="Source Sans Pro SemiBold" panose="020B0503030403020204" pitchFamily="34" charset="0"/>
                <a:cs typeface="Arial" panose="020B0604020202020204" pitchFamily="34" charset="0"/>
              </a:rPr>
              <a:t>Cumulative savings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9E512-7077-2B8D-B84B-2E059BEA02FA}"/>
              </a:ext>
            </a:extLst>
          </p:cNvPr>
          <p:cNvSpPr txBox="1"/>
          <p:nvPr/>
        </p:nvSpPr>
        <p:spPr>
          <a:xfrm>
            <a:off x="646430" y="5311660"/>
            <a:ext cx="1568783" cy="26238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/>
                <a:ea typeface="Source Sans Pro" panose="020B0503030403020204" pitchFamily="34" charset="0"/>
                <a:cs typeface="Arial" panose="020B0604020202020204" pitchFamily="34" charset="0"/>
              </a:rPr>
              <a:t>1–3% savings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E5953-EF68-6A66-9494-FAF8C36D63A9}"/>
              </a:ext>
            </a:extLst>
          </p:cNvPr>
          <p:cNvSpPr txBox="1"/>
          <p:nvPr/>
        </p:nvSpPr>
        <p:spPr>
          <a:xfrm>
            <a:off x="2903590" y="5311660"/>
            <a:ext cx="1740363" cy="26238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/>
                <a:ea typeface="Source Sans Pro" panose="020B0503030403020204" pitchFamily="34" charset="0"/>
                <a:cs typeface="Arial" panose="020B0604020202020204" pitchFamily="34" charset="0"/>
              </a:rPr>
              <a:t>+2–5% savings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7485B-F206-156C-C2AD-C5ABD6F0DCA6}"/>
              </a:ext>
            </a:extLst>
          </p:cNvPr>
          <p:cNvSpPr txBox="1"/>
          <p:nvPr/>
        </p:nvSpPr>
        <p:spPr>
          <a:xfrm>
            <a:off x="844662" y="5761840"/>
            <a:ext cx="272051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Source Sans Pro SemiBold" panose="020B0503030403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FCBB1-8BF2-8634-72F2-8319CC158A94}"/>
              </a:ext>
            </a:extLst>
          </p:cNvPr>
          <p:cNvSpPr txBox="1"/>
          <p:nvPr/>
        </p:nvSpPr>
        <p:spPr>
          <a:xfrm>
            <a:off x="8825053" y="5761840"/>
            <a:ext cx="272051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62F3B"/>
                </a:solidFill>
                <a:effectLst/>
                <a:uLnTx/>
                <a:uFillTx/>
                <a:latin typeface="Avenir Next LT Pro" panose="020B0504020202020204" pitchFamily="34" charset="77"/>
                <a:ea typeface="Source Sans Pro SemiBold" panose="020B0503030403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D8020B-62C2-4744-A879-5BF05CE6A74C}"/>
              </a:ext>
            </a:extLst>
          </p:cNvPr>
          <p:cNvSpPr txBox="1"/>
          <p:nvPr/>
        </p:nvSpPr>
        <p:spPr>
          <a:xfrm>
            <a:off x="5081437" y="5311660"/>
            <a:ext cx="1780763" cy="26238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/>
                <a:ea typeface="Source Sans Pro" panose="020B0503030403020204" pitchFamily="34" charset="0"/>
                <a:cs typeface="Arial" panose="020B0604020202020204" pitchFamily="34" charset="0"/>
              </a:rPr>
              <a:t>+5–10% savings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A8D3A-7898-9D3A-A510-825B070E4B05}"/>
              </a:ext>
            </a:extLst>
          </p:cNvPr>
          <p:cNvSpPr txBox="1"/>
          <p:nvPr/>
        </p:nvSpPr>
        <p:spPr>
          <a:xfrm>
            <a:off x="7276272" y="5311660"/>
            <a:ext cx="1864064" cy="26238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/>
                <a:ea typeface="Source Sans Pro" panose="020B0503030403020204" pitchFamily="34" charset="0"/>
                <a:cs typeface="Arial" panose="020B0604020202020204" pitchFamily="34" charset="0"/>
              </a:rPr>
              <a:t>+3–4% savings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C514E-6422-3B3D-53B2-005282BBB925}"/>
              </a:ext>
            </a:extLst>
          </p:cNvPr>
          <p:cNvSpPr txBox="1"/>
          <p:nvPr/>
        </p:nvSpPr>
        <p:spPr>
          <a:xfrm>
            <a:off x="9516530" y="5311660"/>
            <a:ext cx="1650208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D8EA53"/>
                </a:solidFill>
                <a:effectLst/>
                <a:uLnTx/>
                <a:uFillTx/>
                <a:latin typeface="Avenir Next LT Pro"/>
                <a:ea typeface="Source Sans Pro" panose="020B0503030403020204" pitchFamily="34" charset="0"/>
                <a:cs typeface="Arial" panose="020B0604020202020204" pitchFamily="34" charset="0"/>
              </a:rPr>
              <a:t>+1–3% savings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F662060-880F-975A-C4EA-C49F3C86E2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0094" y="1183037"/>
            <a:ext cx="5655476" cy="11376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“In my decades as an energy manager, 25% savings was always within reach as long as you had three things: a committed team, strategic efficiency projects, and EnergyCAP to uncover and track the opportunities.”</a:t>
            </a:r>
          </a:p>
          <a:p>
            <a:pPr algn="r">
              <a:spcAft>
                <a:spcPts val="600"/>
              </a:spcAft>
            </a:pPr>
            <a:r>
              <a:rPr lang="en-US" sz="1050" b="1" dirty="0"/>
              <a:t>Tom Diliberti // Sr. Manager, Energy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4192157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62F3B"/>
      </a:dk1>
      <a:lt1>
        <a:srgbClr val="FFFFFF"/>
      </a:lt1>
      <a:dk2>
        <a:srgbClr val="000000"/>
      </a:dk2>
      <a:lt2>
        <a:srgbClr val="F6FADA"/>
      </a:lt2>
      <a:accent1>
        <a:srgbClr val="D8EA53"/>
      </a:accent1>
      <a:accent2>
        <a:srgbClr val="2C4CC3"/>
      </a:accent2>
      <a:accent3>
        <a:srgbClr val="69368E"/>
      </a:accent3>
      <a:accent4>
        <a:srgbClr val="51B51C"/>
      </a:accent4>
      <a:accent5>
        <a:srgbClr val="F56440"/>
      </a:accent5>
      <a:accent6>
        <a:srgbClr val="4F92F7"/>
      </a:accent6>
      <a:hlink>
        <a:srgbClr val="2C4CC3"/>
      </a:hlink>
      <a:folHlink>
        <a:srgbClr val="2C4CC3"/>
      </a:folHlink>
    </a:clrScheme>
    <a:fontScheme name="EnergyCAP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alyst_PPT_2023" id="{5352823A-2AB1-0A40-AEC0-15E050148BB9}" vid="{A687DC5F-27AE-7A45-8E3C-470D14B3F056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162F3B"/>
      </a:dk1>
      <a:lt1>
        <a:srgbClr val="FFFFFF"/>
      </a:lt1>
      <a:dk2>
        <a:srgbClr val="000000"/>
      </a:dk2>
      <a:lt2>
        <a:srgbClr val="F6FADA"/>
      </a:lt2>
      <a:accent1>
        <a:srgbClr val="D8EA53"/>
      </a:accent1>
      <a:accent2>
        <a:srgbClr val="4F92F7"/>
      </a:accent2>
      <a:accent3>
        <a:srgbClr val="BD68D8"/>
      </a:accent3>
      <a:accent4>
        <a:srgbClr val="51B51C"/>
      </a:accent4>
      <a:accent5>
        <a:srgbClr val="F56440"/>
      </a:accent5>
      <a:accent6>
        <a:srgbClr val="EABA8B"/>
      </a:accent6>
      <a:hlink>
        <a:srgbClr val="142F3C"/>
      </a:hlink>
      <a:folHlink>
        <a:srgbClr val="4F92F7"/>
      </a:folHlink>
    </a:clrScheme>
    <a:fontScheme name="EnergyCAP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78AEFA-A661-8B45-AB14-C5E6E63B2284}" vid="{593832B7-C408-0547-9126-22F28FBACE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f09638-1068-4cdc-b1ae-2bbb702c6014">
      <Terms xmlns="http://schemas.microsoft.com/office/infopath/2007/PartnerControls"/>
    </lcf76f155ced4ddcb4097134ff3c332f>
    <TaxCatchAll xmlns="0d5cb446-661f-45af-a955-fc33b50a7cf2" xsi:nil="true"/>
    <MediaLengthInSeconds xmlns="29f09638-1068-4cdc-b1ae-2bbb702c6014" xsi:nil="true"/>
    <SharedWithUsers xmlns="0d5cb446-661f-45af-a955-fc33b50a7cf2">
      <UserInfo>
        <DisplayName/>
        <AccountId xsi:nil="true"/>
        <AccountType/>
      </UserInfo>
    </SharedWithUsers>
    <Presenter_x0028_s_x0029_ xmlns="29f09638-1068-4cdc-b1ae-2bbb702c6014" xsi:nil="true"/>
    <CustomerFacing_x003f_ xmlns="29f09638-1068-4cdc-b1ae-2bbb702c6014">false</CustomerFacing_x003f_>
    <DateAdded xmlns="29f09638-1068-4cdc-b1ae-2bbb702c6014" xsi:nil="true"/>
    <_ip_UnifiedCompliancePolicyUIAction xmlns="http://schemas.microsoft.com/sharepoint/v3" xsi:nil="true"/>
    <CustomerName xmlns="29f09638-1068-4cdc-b1ae-2bbb702c6014" xsi:nil="true"/>
    <_ip_UnifiedCompliancePolicyProperties xmlns="http://schemas.microsoft.com/sharepoint/v3" xsi:nil="true"/>
    <Locationn xmlns="29f09638-1068-4cdc-b1ae-2bbb702c6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0680845C0F941973D3FF1CCF55A48" ma:contentTypeVersion="32" ma:contentTypeDescription="Create a new document." ma:contentTypeScope="" ma:versionID="ee9e107ba97c11bca0f5d75b65c3af54">
  <xsd:schema xmlns:xsd="http://www.w3.org/2001/XMLSchema" xmlns:xs="http://www.w3.org/2001/XMLSchema" xmlns:p="http://schemas.microsoft.com/office/2006/metadata/properties" xmlns:ns1="http://schemas.microsoft.com/sharepoint/v3" xmlns:ns2="0d5cb446-661f-45af-a955-fc33b50a7cf2" xmlns:ns3="29f09638-1068-4cdc-b1ae-2bbb702c6014" targetNamespace="http://schemas.microsoft.com/office/2006/metadata/properties" ma:root="true" ma:fieldsID="991b768c3ba20d4dd186c6ac7befcacd" ns1:_="" ns2:_="" ns3:_="">
    <xsd:import namespace="http://schemas.microsoft.com/sharepoint/v3"/>
    <xsd:import namespace="0d5cb446-661f-45af-a955-fc33b50a7cf2"/>
    <xsd:import namespace="29f09638-1068-4cdc-b1ae-2bbb702c60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Presenter_x0028_s_x0029_" minOccurs="0"/>
                <xsd:element ref="ns3:CustomerFacing_x003f_" minOccurs="0"/>
                <xsd:element ref="ns3:DateAdded" minOccurs="0"/>
                <xsd:element ref="ns1:_ip_UnifiedCompliancePolicyProperties" minOccurs="0"/>
                <xsd:element ref="ns1:_ip_UnifiedCompliancePolicyUIAction" minOccurs="0"/>
                <xsd:element ref="ns3:CustomerName" minOccurs="0"/>
                <xsd:element ref="ns3:MediaServiceBillingMetadata" minOccurs="0"/>
                <xsd:element ref="ns3:Locationn" minOccurs="0"/>
                <xsd:element ref="ns3:CountryOrRegiona4688165-8a34-4d95-bb59-5069ed21871c" minOccurs="0"/>
                <xsd:element ref="ns3:Statea4688165-8a34-4d95-bb59-5069ed21871c" minOccurs="0"/>
                <xsd:element ref="ns3:Citya4688165-8a34-4d95-bb59-5069ed21871c" minOccurs="0"/>
                <xsd:element ref="ns3:PostalCodea4688165-8a34-4d95-bb59-5069ed21871c" minOccurs="0"/>
                <xsd:element ref="ns3:Streeta4688165-8a34-4d95-bb59-5069ed21871c" minOccurs="0"/>
                <xsd:element ref="ns3:GeoLoca4688165-8a34-4d95-bb59-5069ed21871c" minOccurs="0"/>
                <xsd:element ref="ns3:DispNamea4688165-8a34-4d95-bb59-5069ed21871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b446-661f-45af-a955-fc33b50a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831c7f7-205a-460f-bb0f-c3380b5a5d78}" ma:internalName="TaxCatchAll" ma:showField="CatchAllData" ma:web="0d5cb446-661f-45af-a955-fc33b50a7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09638-1068-4cdc-b1ae-2bbb702c6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1bba509-5a80-4391-afe3-7247145b26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esenter_x0028_s_x0029_" ma:index="23" nillable="true" ma:displayName="COM" ma:format="Dropdown" ma:internalName="Presenter_x0028_s_x0029_">
      <xsd:simpleType>
        <xsd:union memberTypes="dms:Text">
          <xsd:simpleType>
            <xsd:restriction base="dms:Choice">
              <xsd:enumeration value="Beth"/>
              <xsd:enumeration value="Jacque"/>
              <xsd:enumeration value="Kelsey"/>
              <xsd:enumeration value="Kim"/>
              <xsd:enumeration value="Ryan"/>
              <xsd:enumeration value="Sales"/>
              <xsd:enumeration value="Fatima"/>
              <xsd:enumeration value="Vickie"/>
              <xsd:enumeration value="Ian"/>
              <xsd:enumeration value="Marcia"/>
            </xsd:restriction>
          </xsd:simpleType>
        </xsd:union>
      </xsd:simpleType>
    </xsd:element>
    <xsd:element name="CustomerFacing_x003f_" ma:index="24" nillable="true" ma:displayName="Customer Facing?" ma:default="0" ma:description="Is this attached to the customer sharepoint which the customer can access" ma:format="Dropdown" ma:internalName="CustomerFacing_x003f_">
      <xsd:simpleType>
        <xsd:restriction base="dms:Boolean"/>
      </xsd:simpleType>
    </xsd:element>
    <xsd:element name="DateAdded" ma:index="25" nillable="true" ma:displayName="Date Added" ma:format="DateTime" ma:internalName="DateAdded">
      <xsd:simpleType>
        <xsd:restriction base="dms:DateTime"/>
      </xsd:simpleType>
    </xsd:element>
    <xsd:element name="CustomerName" ma:index="28" nillable="true" ma:displayName="Customer Name" ma:format="Dropdown" ma:internalName="CustomerName">
      <xsd:simpleType>
        <xsd:union memberTypes="dms:Text">
          <xsd:simpleType>
            <xsd:restriction base="dms:Choice">
              <xsd:enumeration value="UniFirst"/>
              <xsd:enumeration value="MCPS"/>
              <xsd:enumeration value="Hitachi"/>
            </xsd:restriction>
          </xsd:simpleType>
        </xsd:un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ocationn" ma:index="30" nillable="true" ma:displayName="Locationn" ma:format="Dropdown" ma:internalName="Locationn">
      <xsd:simpleType>
        <xsd:restriction base="dms:Unknown"/>
      </xsd:simpleType>
    </xsd:element>
    <xsd:element name="CountryOrRegiona4688165-8a34-4d95-bb59-5069ed21871c" ma:index="31" nillable="true" ma:displayName="Locationn: Country/Region" ma:internalName="CountryOrRegion" ma:readOnly="true">
      <xsd:simpleType>
        <xsd:restriction base="dms:Text"/>
      </xsd:simpleType>
    </xsd:element>
    <xsd:element name="Statea4688165-8a34-4d95-bb59-5069ed21871c" ma:index="32" nillable="true" ma:displayName="Locationn: State" ma:internalName="State" ma:readOnly="true">
      <xsd:simpleType>
        <xsd:restriction base="dms:Text"/>
      </xsd:simpleType>
    </xsd:element>
    <xsd:element name="Citya4688165-8a34-4d95-bb59-5069ed21871c" ma:index="33" nillable="true" ma:displayName="Locationn: City" ma:internalName="City" ma:readOnly="true">
      <xsd:simpleType>
        <xsd:restriction base="dms:Text"/>
      </xsd:simpleType>
    </xsd:element>
    <xsd:element name="PostalCodea4688165-8a34-4d95-bb59-5069ed21871c" ma:index="34" nillable="true" ma:displayName="Locationn: Postal Code" ma:internalName="PostalCode" ma:readOnly="true">
      <xsd:simpleType>
        <xsd:restriction base="dms:Text"/>
      </xsd:simpleType>
    </xsd:element>
    <xsd:element name="Streeta4688165-8a34-4d95-bb59-5069ed21871c" ma:index="35" nillable="true" ma:displayName="Locationn: Street" ma:internalName="Street" ma:readOnly="true">
      <xsd:simpleType>
        <xsd:restriction base="dms:Text"/>
      </xsd:simpleType>
    </xsd:element>
    <xsd:element name="GeoLoca4688165-8a34-4d95-bb59-5069ed21871c" ma:index="36" nillable="true" ma:displayName="Locationn: Coordinates" ma:internalName="GeoLoc" ma:readOnly="true">
      <xsd:simpleType>
        <xsd:restriction base="dms:Unknown"/>
      </xsd:simpleType>
    </xsd:element>
    <xsd:element name="DispNamea4688165-8a34-4d95-bb59-5069ed21871c" ma:index="37" nillable="true" ma:displayName="Locationn: Name" ma:internalName="DispNa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EEB2B-6CA3-4994-B4E0-6310C07C6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80A986-6351-433E-ACDA-C1DA24441B05}">
  <ds:schemaRefs>
    <ds:schemaRef ds:uri="http://schemas.microsoft.com/office/2006/metadata/properties"/>
    <ds:schemaRef ds:uri="http://schemas.microsoft.com/office/infopath/2007/PartnerControls"/>
    <ds:schemaRef ds:uri="29f09638-1068-4cdc-b1ae-2bbb702c6014"/>
    <ds:schemaRef ds:uri="http://www.w3.org/XML/1998/namespace"/>
    <ds:schemaRef ds:uri="http://purl.org/dc/terms/"/>
    <ds:schemaRef ds:uri="http://schemas.microsoft.com/office/2006/documentManagement/types"/>
    <ds:schemaRef ds:uri="0d5cb446-661f-45af-a955-fc33b50a7cf2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D8FAA29-C352-47FF-9D86-08D6B3B34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5cb446-661f-45af-a955-fc33b50a7cf2"/>
    <ds:schemaRef ds:uri="29f09638-1068-4cdc-b1ae-2bbb702c6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16662</TotalTime>
  <Words>1437</Words>
  <Application>Microsoft Office PowerPoint</Application>
  <PresentationFormat>Widescreen</PresentationFormat>
  <Paragraphs>255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Avenir Next LT Pro</vt:lpstr>
      <vt:lpstr>Avenir Next LT Pro Demi</vt:lpstr>
      <vt:lpstr>Calibri</vt:lpstr>
      <vt:lpstr>System Font Regular</vt:lpstr>
      <vt:lpstr>Wingdings</vt:lpstr>
      <vt:lpstr>Office Theme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energy management challenge</vt:lpstr>
      <vt:lpstr>The need for reliable data</vt:lpstr>
      <vt:lpstr>PowerPoint Presentation</vt:lpstr>
      <vt:lpstr>PowerPoint Presentation</vt:lpstr>
      <vt:lpstr>10 reasons to buy EMS</vt:lpstr>
      <vt:lpstr>PowerPoint Presentation</vt:lpstr>
      <vt:lpstr>PowerPoint Presentation</vt:lpstr>
      <vt:lpstr>Craft a winning proposal</vt:lpstr>
      <vt:lpstr>Executive summary</vt:lpstr>
      <vt:lpstr>Current challenges</vt:lpstr>
      <vt:lpstr>Proposed solution</vt:lpstr>
      <vt:lpstr>Cost-benefit analysis</vt:lpstr>
      <vt:lpstr>Implementation plan</vt:lpstr>
      <vt:lpstr>Stakeholder impact</vt:lpstr>
      <vt:lpstr>Risks and mitigation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 Hanlon</dc:creator>
  <cp:lastModifiedBy>Sarah Uranowski</cp:lastModifiedBy>
  <cp:revision>6</cp:revision>
  <cp:lastPrinted>2022-07-26T17:22:32Z</cp:lastPrinted>
  <dcterms:created xsi:type="dcterms:W3CDTF">2023-01-17T13:42:50Z</dcterms:created>
  <dcterms:modified xsi:type="dcterms:W3CDTF">2025-10-21T23:53:15Z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0x010100D0F0680845C0F941973D3FF1CCF55A48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